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6"/>
  </p:sldMasterIdLst>
  <p:notesMasterIdLst>
    <p:notesMasterId r:id="rId17"/>
  </p:notesMasterIdLst>
  <p:handoutMasterIdLst>
    <p:handoutMasterId r:id="rId18"/>
  </p:handoutMasterIdLst>
  <p:sldIdLst>
    <p:sldId id="533" r:id="rId7"/>
    <p:sldId id="534" r:id="rId8"/>
    <p:sldId id="540" r:id="rId9"/>
    <p:sldId id="541" r:id="rId10"/>
    <p:sldId id="538" r:id="rId11"/>
    <p:sldId id="542" r:id="rId12"/>
    <p:sldId id="532" r:id="rId13"/>
    <p:sldId id="537" r:id="rId14"/>
    <p:sldId id="544" r:id="rId15"/>
    <p:sldId id="354" r:id="rId16"/>
  </p:sldIdLst>
  <p:sldSz cx="12192000" cy="6858000"/>
  <p:notesSz cx="6797675" cy="9926638"/>
  <p:embeddedFontLst>
    <p:embeddedFont>
      <p:font typeface="Futura Bold" panose="00000900000000000000" pitchFamily="2" charset="0"/>
      <p:regular r:id="rId19"/>
      <p:boldItalic r:id="rId20"/>
    </p:embeddedFont>
    <p:embeddedFont>
      <p:font typeface="Futura Medium" panose="00000400000000000000" pitchFamily="2" charset="0"/>
      <p:regular r:id="rId21"/>
      <p:bold r:id="rId22"/>
      <p:italic r:id="rId23"/>
      <p:boldItalic r:id="rId24"/>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6"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Der Woude, Liesbeth SI-ERP/S" initials="VDWLS" lastIdx="16" clrIdx="0">
    <p:extLst/>
  </p:cmAuthor>
  <p:cmAuthor id="2" name="Saad, Seemi SEPL-ERD/T" initials="SSS" lastIdx="1" clrIdx="1">
    <p:extLst>
      <p:ext uri="{19B8F6BF-5375-455C-9EA6-DF929625EA0E}">
        <p15:presenceInfo xmlns:p15="http://schemas.microsoft.com/office/powerpoint/2012/main" userId="S-1-5-21-2025429265-606747145-682003330-924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99"/>
    <a:srgbClr val="FFFFFF"/>
    <a:srgbClr val="FF1DFF"/>
    <a:srgbClr val="CCE9DB"/>
    <a:srgbClr val="99CDB7"/>
    <a:srgbClr val="66B492"/>
    <a:srgbClr val="339B6E"/>
    <a:srgbClr val="DFD1DE"/>
    <a:srgbClr val="C0A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2" autoAdjust="0"/>
    <p:restoredTop sz="93542" autoAdjust="0"/>
  </p:normalViewPr>
  <p:slideViewPr>
    <p:cSldViewPr snapToGrid="0" snapToObjects="1" showGuides="1">
      <p:cViewPr varScale="1">
        <p:scale>
          <a:sx n="90" d="100"/>
          <a:sy n="90" d="100"/>
        </p:scale>
        <p:origin x="1044" y="90"/>
      </p:cViewPr>
      <p:guideLst>
        <p:guide orient="horz" pos="2160"/>
        <p:guide pos="3816"/>
      </p:guideLst>
    </p:cSldViewPr>
  </p:slideViewPr>
  <p:outlineViewPr>
    <p:cViewPr>
      <p:scale>
        <a:sx n="33" d="100"/>
        <a:sy n="33" d="100"/>
      </p:scale>
      <p:origin x="0" y="-24032"/>
    </p:cViewPr>
  </p:outlineViewPr>
  <p:notesTextViewPr>
    <p:cViewPr>
      <p:scale>
        <a:sx n="3" d="2"/>
        <a:sy n="3" d="2"/>
      </p:scale>
      <p:origin x="0" y="0"/>
    </p:cViewPr>
  </p:notesTextViewPr>
  <p:sorterViewPr>
    <p:cViewPr>
      <p:scale>
        <a:sx n="174" d="100"/>
        <a:sy n="174" d="100"/>
      </p:scale>
      <p:origin x="0" y="-4302"/>
    </p:cViewPr>
  </p:sorterViewPr>
  <p:notesViewPr>
    <p:cSldViewPr snapToGrid="0" snapToObjects="1" showGuides="1">
      <p:cViewPr varScale="1">
        <p:scale>
          <a:sx n="64" d="100"/>
          <a:sy n="64" d="100"/>
        </p:scale>
        <p:origin x="216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font" Target="fonts/font6.fntdata"/><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19104526941"/>
          <c:y val="0.11237543343345038"/>
          <c:w val="0.86108055710620801"/>
          <c:h val="0.6993469268428637"/>
        </c:manualLayout>
      </c:layout>
      <c:barChart>
        <c:barDir val="col"/>
        <c:grouping val="stacked"/>
        <c:varyColors val="0"/>
        <c:ser>
          <c:idx val="0"/>
          <c:order val="0"/>
          <c:tx>
            <c:strRef>
              <c:f>Sheet1!$D$1</c:f>
              <c:strCache>
                <c:ptCount val="1"/>
                <c:pt idx="0">
                  <c:v>Heavy duty road</c:v>
                </c:pt>
              </c:strCache>
            </c:strRef>
          </c:tx>
          <c:spPr>
            <a:solidFill>
              <a:schemeClr val="accent1"/>
            </a:solidFill>
            <a:ln>
              <a:noFill/>
            </a:ln>
            <a:effectLst/>
          </c:spPr>
          <c:invertIfNegative val="0"/>
          <c:cat>
            <c:strRef>
              <c:f>Sheet1!$C$2:$C$4</c:f>
              <c:strCache>
                <c:ptCount val="2"/>
                <c:pt idx="0">
                  <c:v>Heavy duty road and marine transport</c:v>
                </c:pt>
                <c:pt idx="1">
                  <c:v>LNG industry</c:v>
                </c:pt>
              </c:strCache>
            </c:strRef>
          </c:cat>
          <c:val>
            <c:numRef>
              <c:f>Sheet1!$D$2:$D$4</c:f>
              <c:numCache>
                <c:formatCode>General</c:formatCode>
                <c:ptCount val="2"/>
                <c:pt idx="0">
                  <c:v>915</c:v>
                </c:pt>
              </c:numCache>
            </c:numRef>
          </c:val>
          <c:extLst>
            <c:ext xmlns:c16="http://schemas.microsoft.com/office/drawing/2014/chart" uri="{C3380CC4-5D6E-409C-BE32-E72D297353CC}">
              <c16:uniqueId val="{00000000-EAAA-4DF8-8062-715048890F9F}"/>
            </c:ext>
          </c:extLst>
        </c:ser>
        <c:ser>
          <c:idx val="1"/>
          <c:order val="1"/>
          <c:tx>
            <c:strRef>
              <c:f>Sheet1!$E$1</c:f>
              <c:strCache>
                <c:ptCount val="1"/>
                <c:pt idx="0">
                  <c:v>Marine</c:v>
                </c:pt>
              </c:strCache>
            </c:strRef>
          </c:tx>
          <c:spPr>
            <a:solidFill>
              <a:schemeClr val="accent2"/>
            </a:solidFill>
            <a:ln>
              <a:noFill/>
            </a:ln>
            <a:effectLst/>
          </c:spPr>
          <c:invertIfNegative val="0"/>
          <c:cat>
            <c:strRef>
              <c:f>Sheet1!$C$2:$C$4</c:f>
              <c:strCache>
                <c:ptCount val="2"/>
                <c:pt idx="0">
                  <c:v>Heavy duty road and marine transport</c:v>
                </c:pt>
                <c:pt idx="1">
                  <c:v>LNG industry</c:v>
                </c:pt>
              </c:strCache>
            </c:strRef>
          </c:cat>
          <c:val>
            <c:numRef>
              <c:f>Sheet1!$E$2:$E$4</c:f>
              <c:numCache>
                <c:formatCode>General</c:formatCode>
                <c:ptCount val="2"/>
                <c:pt idx="0">
                  <c:v>265</c:v>
                </c:pt>
              </c:numCache>
            </c:numRef>
          </c:val>
          <c:extLst>
            <c:ext xmlns:c16="http://schemas.microsoft.com/office/drawing/2014/chart" uri="{C3380CC4-5D6E-409C-BE32-E72D297353CC}">
              <c16:uniqueId val="{00000001-EAAA-4DF8-8062-715048890F9F}"/>
            </c:ext>
          </c:extLst>
        </c:ser>
        <c:ser>
          <c:idx val="2"/>
          <c:order val="2"/>
          <c:tx>
            <c:strRef>
              <c:f>Sheet1!$F$1</c:f>
              <c:strCache>
                <c:ptCount val="1"/>
              </c:strCache>
            </c:strRef>
          </c:tx>
          <c:spPr>
            <a:solidFill>
              <a:schemeClr val="bg1"/>
            </a:solidFill>
            <a:ln>
              <a:solidFill>
                <a:schemeClr val="bg1"/>
              </a:solidFill>
            </a:ln>
            <a:effectLst/>
          </c:spPr>
          <c:invertIfNegative val="0"/>
          <c:cat>
            <c:strRef>
              <c:f>Sheet1!$C$2:$C$4</c:f>
              <c:strCache>
                <c:ptCount val="2"/>
                <c:pt idx="0">
                  <c:v>Heavy duty road and marine transport</c:v>
                </c:pt>
                <c:pt idx="1">
                  <c:v>LNG industry</c:v>
                </c:pt>
              </c:strCache>
            </c:strRef>
          </c:cat>
          <c:val>
            <c:numRef>
              <c:f>Sheet1!$F$2:$F$4</c:f>
              <c:numCache>
                <c:formatCode>General</c:formatCode>
                <c:ptCount val="2"/>
              </c:numCache>
            </c:numRef>
          </c:val>
          <c:extLst>
            <c:ext xmlns:c16="http://schemas.microsoft.com/office/drawing/2014/chart" uri="{C3380CC4-5D6E-409C-BE32-E72D297353CC}">
              <c16:uniqueId val="{00000006-EAAA-4DF8-8062-715048890F9F}"/>
            </c:ext>
          </c:extLst>
        </c:ser>
        <c:ser>
          <c:idx val="3"/>
          <c:order val="3"/>
          <c:tx>
            <c:strRef>
              <c:f>Sheet1!$G$1</c:f>
              <c:strCache>
                <c:ptCount val="1"/>
              </c:strCache>
            </c:strRef>
          </c:tx>
          <c:spPr>
            <a:solidFill>
              <a:schemeClr val="tx2"/>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9-EAAA-4DF8-8062-715048890F9F}"/>
              </c:ext>
            </c:extLst>
          </c:dPt>
          <c:cat>
            <c:strRef>
              <c:f>Sheet1!$C$2:$C$4</c:f>
              <c:strCache>
                <c:ptCount val="2"/>
                <c:pt idx="0">
                  <c:v>Heavy duty road and marine transport</c:v>
                </c:pt>
                <c:pt idx="1">
                  <c:v>LNG industry</c:v>
                </c:pt>
              </c:strCache>
            </c:strRef>
          </c:cat>
          <c:val>
            <c:numRef>
              <c:f>Sheet1!$G$2:$G$4</c:f>
              <c:numCache>
                <c:formatCode>General</c:formatCode>
                <c:ptCount val="2"/>
                <c:pt idx="1">
                  <c:v>425</c:v>
                </c:pt>
              </c:numCache>
            </c:numRef>
          </c:val>
          <c:extLst>
            <c:ext xmlns:c16="http://schemas.microsoft.com/office/drawing/2014/chart" uri="{C3380CC4-5D6E-409C-BE32-E72D297353CC}">
              <c16:uniqueId val="{00000007-EAAA-4DF8-8062-715048890F9F}"/>
            </c:ext>
          </c:extLst>
        </c:ser>
        <c:dLbls>
          <c:showLegendKey val="0"/>
          <c:showVal val="0"/>
          <c:showCatName val="0"/>
          <c:showSerName val="0"/>
          <c:showPercent val="0"/>
          <c:showBubbleSize val="0"/>
        </c:dLbls>
        <c:gapWidth val="25"/>
        <c:overlap val="100"/>
        <c:axId val="170962304"/>
        <c:axId val="170972288"/>
      </c:barChart>
      <c:catAx>
        <c:axId val="170962304"/>
        <c:scaling>
          <c:orientation val="minMax"/>
        </c:scaling>
        <c:delete val="0"/>
        <c:axPos val="b"/>
        <c:numFmt formatCode="General" sourceLinked="1"/>
        <c:majorTickMark val="out"/>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972288"/>
        <c:crosses val="autoZero"/>
        <c:auto val="1"/>
        <c:lblAlgn val="ctr"/>
        <c:lblOffset val="100"/>
        <c:noMultiLvlLbl val="0"/>
      </c:catAx>
      <c:valAx>
        <c:axId val="170972288"/>
        <c:scaling>
          <c:orientation val="minMax"/>
        </c:scaling>
        <c:delete val="0"/>
        <c:axPos val="l"/>
        <c:numFmt formatCode="General" sourceLinked="1"/>
        <c:majorTickMark val="out"/>
        <c:minorTickMark val="none"/>
        <c:tickLblPos val="nextTo"/>
        <c:spPr>
          <a:noFill/>
          <a:ln>
            <a:solidFill>
              <a:srgbClr val="595959"/>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962304"/>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16305953545667282"/>
          <c:y val="0.11579720845184632"/>
          <c:w val="0.33231202707255814"/>
          <c:h val="8.89667707396265E-2"/>
        </c:manualLayout>
      </c:layout>
      <c:overlay val="1"/>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595959"/>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195205758393"/>
          <c:y val="8.3858652166245148E-2"/>
          <c:w val="0.84109025556148298"/>
          <c:h val="0.73552339739385098"/>
        </c:manualLayout>
      </c:layout>
      <c:areaChart>
        <c:grouping val="stacked"/>
        <c:varyColors val="0"/>
        <c:ser>
          <c:idx val="0"/>
          <c:order val="0"/>
          <c:tx>
            <c:strRef>
              <c:f>LNG!$A$16</c:f>
              <c:strCache>
                <c:ptCount val="1"/>
                <c:pt idx="0">
                  <c:v>Solely dependent on LNG</c:v>
                </c:pt>
              </c:strCache>
            </c:strRef>
          </c:tx>
          <c:spPr>
            <a:solidFill>
              <a:schemeClr val="tx2"/>
            </a:solidFill>
            <a:ln>
              <a:solidFill>
                <a:schemeClr val="tx2"/>
              </a:solidFill>
            </a:ln>
          </c:spPr>
          <c:cat>
            <c:numRef>
              <c:f>LNG!$B$15:$AF$15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LNG!$B$16:$AF$16</c:f>
              <c:numCache>
                <c:formatCode>General</c:formatCode>
                <c:ptCount val="21"/>
                <c:pt idx="0">
                  <c:v>117.42</c:v>
                </c:pt>
                <c:pt idx="1">
                  <c:v>131.54000000000002</c:v>
                </c:pt>
                <c:pt idx="2">
                  <c:v>141.44999999999999</c:v>
                </c:pt>
                <c:pt idx="3">
                  <c:v>145.49999999999997</c:v>
                </c:pt>
                <c:pt idx="4">
                  <c:v>143.74</c:v>
                </c:pt>
                <c:pt idx="5">
                  <c:v>137.53</c:v>
                </c:pt>
                <c:pt idx="6">
                  <c:v>135.33000000000001</c:v>
                </c:pt>
                <c:pt idx="7">
                  <c:v>130.64999999999998</c:v>
                </c:pt>
                <c:pt idx="8">
                  <c:v>128.36000000000001</c:v>
                </c:pt>
                <c:pt idx="9">
                  <c:v>130.09999999999997</c:v>
                </c:pt>
                <c:pt idx="10">
                  <c:v>130.09</c:v>
                </c:pt>
                <c:pt idx="11">
                  <c:v>132.10000000000002</c:v>
                </c:pt>
                <c:pt idx="12">
                  <c:v>133.70000000000002</c:v>
                </c:pt>
                <c:pt idx="13">
                  <c:v>132.72999999999999</c:v>
                </c:pt>
                <c:pt idx="14">
                  <c:v>135.82999999999998</c:v>
                </c:pt>
                <c:pt idx="15">
                  <c:v>135.88999999999999</c:v>
                </c:pt>
                <c:pt idx="16">
                  <c:v>137.58000000000001</c:v>
                </c:pt>
                <c:pt idx="17">
                  <c:v>139.55000000000001</c:v>
                </c:pt>
                <c:pt idx="18">
                  <c:v>142.29</c:v>
                </c:pt>
                <c:pt idx="19">
                  <c:v>141.38999999999999</c:v>
                </c:pt>
                <c:pt idx="20">
                  <c:v>144.72999999999999</c:v>
                </c:pt>
              </c:numCache>
            </c:numRef>
          </c:val>
          <c:extLst>
            <c:ext xmlns:c16="http://schemas.microsoft.com/office/drawing/2014/chart" uri="{C3380CC4-5D6E-409C-BE32-E72D297353CC}">
              <c16:uniqueId val="{00000000-8AC1-4EBC-A38D-B2D63CDC4AF1}"/>
            </c:ext>
          </c:extLst>
        </c:ser>
        <c:ser>
          <c:idx val="2"/>
          <c:order val="1"/>
          <c:tx>
            <c:strRef>
              <c:f>LNG!$A$18</c:f>
              <c:strCache>
                <c:ptCount val="1"/>
                <c:pt idx="0">
                  <c:v>Complement domestic and pipeline supply</c:v>
                </c:pt>
              </c:strCache>
            </c:strRef>
          </c:tx>
          <c:spPr>
            <a:solidFill>
              <a:schemeClr val="tx2"/>
            </a:solidFill>
            <a:ln>
              <a:solidFill>
                <a:schemeClr val="tx2"/>
              </a:solidFill>
            </a:ln>
          </c:spPr>
          <c:cat>
            <c:numRef>
              <c:f>LNG!$B$15:$AF$15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LNG!$B$18:$AF$18</c:f>
              <c:numCache>
                <c:formatCode>General</c:formatCode>
                <c:ptCount val="21"/>
                <c:pt idx="0">
                  <c:v>62.480000000000004</c:v>
                </c:pt>
                <c:pt idx="1">
                  <c:v>58.64</c:v>
                </c:pt>
                <c:pt idx="2">
                  <c:v>57.04</c:v>
                </c:pt>
                <c:pt idx="3">
                  <c:v>56.25</c:v>
                </c:pt>
                <c:pt idx="4">
                  <c:v>57.36999999999999</c:v>
                </c:pt>
                <c:pt idx="5">
                  <c:v>60.03</c:v>
                </c:pt>
                <c:pt idx="6">
                  <c:v>65.5</c:v>
                </c:pt>
                <c:pt idx="7">
                  <c:v>72.679999999999993</c:v>
                </c:pt>
                <c:pt idx="8">
                  <c:v>81.87</c:v>
                </c:pt>
                <c:pt idx="9">
                  <c:v>95.030000000000015</c:v>
                </c:pt>
                <c:pt idx="10">
                  <c:v>98.85</c:v>
                </c:pt>
                <c:pt idx="11">
                  <c:v>100.81000000000002</c:v>
                </c:pt>
                <c:pt idx="12">
                  <c:v>100.64999999999999</c:v>
                </c:pt>
                <c:pt idx="13">
                  <c:v>103.40000000000002</c:v>
                </c:pt>
                <c:pt idx="14">
                  <c:v>105.49999999999999</c:v>
                </c:pt>
                <c:pt idx="15">
                  <c:v>109.77999999999997</c:v>
                </c:pt>
                <c:pt idx="16">
                  <c:v>112.30000000000001</c:v>
                </c:pt>
                <c:pt idx="17">
                  <c:v>115.84</c:v>
                </c:pt>
                <c:pt idx="18">
                  <c:v>113.54</c:v>
                </c:pt>
                <c:pt idx="19">
                  <c:v>115.01999999999997</c:v>
                </c:pt>
                <c:pt idx="20">
                  <c:v>118.61</c:v>
                </c:pt>
              </c:numCache>
            </c:numRef>
          </c:val>
          <c:extLst>
            <c:ext xmlns:c16="http://schemas.microsoft.com/office/drawing/2014/chart" uri="{C3380CC4-5D6E-409C-BE32-E72D297353CC}">
              <c16:uniqueId val="{00000001-8AC1-4EBC-A38D-B2D63CDC4AF1}"/>
            </c:ext>
          </c:extLst>
        </c:ser>
        <c:ser>
          <c:idx val="1"/>
          <c:order val="2"/>
          <c:tx>
            <c:strRef>
              <c:f>LNG!$A$17</c:f>
              <c:strCache>
                <c:ptCount val="1"/>
                <c:pt idx="0">
                  <c:v>Replaces domestic gas into existing demand</c:v>
                </c:pt>
              </c:strCache>
            </c:strRef>
          </c:tx>
          <c:spPr>
            <a:solidFill>
              <a:schemeClr val="tx2"/>
            </a:solidFill>
            <a:ln>
              <a:solidFill>
                <a:schemeClr val="tx2"/>
              </a:solidFill>
            </a:ln>
          </c:spPr>
          <c:cat>
            <c:numRef>
              <c:f>LNG!$B$15:$AF$15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LNG!$B$17:$AF$17</c:f>
              <c:numCache>
                <c:formatCode>General</c:formatCode>
                <c:ptCount val="21"/>
                <c:pt idx="0">
                  <c:v>11.07</c:v>
                </c:pt>
                <c:pt idx="1">
                  <c:v>17.190000000000001</c:v>
                </c:pt>
                <c:pt idx="2">
                  <c:v>18.46</c:v>
                </c:pt>
                <c:pt idx="3">
                  <c:v>19.830000000000002</c:v>
                </c:pt>
                <c:pt idx="4">
                  <c:v>22.91</c:v>
                </c:pt>
                <c:pt idx="5">
                  <c:v>29.93</c:v>
                </c:pt>
                <c:pt idx="6">
                  <c:v>41.52</c:v>
                </c:pt>
                <c:pt idx="7">
                  <c:v>47.139999999999993</c:v>
                </c:pt>
                <c:pt idx="8">
                  <c:v>59.35</c:v>
                </c:pt>
                <c:pt idx="9">
                  <c:v>69.150000000000006</c:v>
                </c:pt>
                <c:pt idx="10">
                  <c:v>73.709999999999994</c:v>
                </c:pt>
                <c:pt idx="11">
                  <c:v>78.400000000000006</c:v>
                </c:pt>
                <c:pt idx="12">
                  <c:v>78.250000000000014</c:v>
                </c:pt>
                <c:pt idx="13">
                  <c:v>81.309999999999988</c:v>
                </c:pt>
                <c:pt idx="14">
                  <c:v>82.07</c:v>
                </c:pt>
                <c:pt idx="15">
                  <c:v>86.2</c:v>
                </c:pt>
                <c:pt idx="16">
                  <c:v>91.320000000000007</c:v>
                </c:pt>
                <c:pt idx="17">
                  <c:v>98.339999999999989</c:v>
                </c:pt>
                <c:pt idx="18">
                  <c:v>110.46</c:v>
                </c:pt>
                <c:pt idx="19">
                  <c:v>120.19</c:v>
                </c:pt>
                <c:pt idx="20">
                  <c:v>126.97</c:v>
                </c:pt>
              </c:numCache>
            </c:numRef>
          </c:val>
          <c:extLst>
            <c:ext xmlns:c16="http://schemas.microsoft.com/office/drawing/2014/chart" uri="{C3380CC4-5D6E-409C-BE32-E72D297353CC}">
              <c16:uniqueId val="{00000002-8AC1-4EBC-A38D-B2D63CDC4AF1}"/>
            </c:ext>
          </c:extLst>
        </c:ser>
        <c:ser>
          <c:idx val="3"/>
          <c:order val="3"/>
          <c:tx>
            <c:v>Other LNG imports</c:v>
          </c:tx>
          <c:spPr>
            <a:solidFill>
              <a:schemeClr val="tx2"/>
            </a:solidFill>
            <a:ln w="25400">
              <a:solidFill>
                <a:schemeClr val="tx2"/>
              </a:solidFill>
            </a:ln>
          </c:spPr>
          <c:cat>
            <c:numRef>
              <c:f>LNG!$B$15:$AF$15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LNG!$B$19:$AF$19</c:f>
              <c:numCache>
                <c:formatCode>General</c:formatCode>
                <c:ptCount val="21"/>
                <c:pt idx="0">
                  <c:v>27.97</c:v>
                </c:pt>
                <c:pt idx="1">
                  <c:v>33.800000000000004</c:v>
                </c:pt>
                <c:pt idx="2">
                  <c:v>19.560000000000002</c:v>
                </c:pt>
                <c:pt idx="3">
                  <c:v>14.209999999999999</c:v>
                </c:pt>
                <c:pt idx="4">
                  <c:v>13.45</c:v>
                </c:pt>
                <c:pt idx="5">
                  <c:v>16.329999999999998</c:v>
                </c:pt>
                <c:pt idx="6">
                  <c:v>12.879999999999999</c:v>
                </c:pt>
                <c:pt idx="7">
                  <c:v>30.950000000000003</c:v>
                </c:pt>
                <c:pt idx="8">
                  <c:v>41.739999999999995</c:v>
                </c:pt>
                <c:pt idx="9">
                  <c:v>42.84</c:v>
                </c:pt>
                <c:pt idx="10">
                  <c:v>43.7</c:v>
                </c:pt>
                <c:pt idx="11">
                  <c:v>47.129999999999995</c:v>
                </c:pt>
                <c:pt idx="12">
                  <c:v>53.3</c:v>
                </c:pt>
                <c:pt idx="13">
                  <c:v>61.25</c:v>
                </c:pt>
                <c:pt idx="14">
                  <c:v>69.98</c:v>
                </c:pt>
                <c:pt idx="15">
                  <c:v>72.949999999999989</c:v>
                </c:pt>
                <c:pt idx="16">
                  <c:v>65.23</c:v>
                </c:pt>
                <c:pt idx="17">
                  <c:v>58.61</c:v>
                </c:pt>
                <c:pt idx="18">
                  <c:v>46.57</c:v>
                </c:pt>
                <c:pt idx="19">
                  <c:v>39.849999999999994</c:v>
                </c:pt>
                <c:pt idx="20">
                  <c:v>39.19</c:v>
                </c:pt>
              </c:numCache>
            </c:numRef>
          </c:val>
          <c:extLst>
            <c:ext xmlns:c16="http://schemas.microsoft.com/office/drawing/2014/chart" uri="{C3380CC4-5D6E-409C-BE32-E72D297353CC}">
              <c16:uniqueId val="{00000003-8AC1-4EBC-A38D-B2D63CDC4AF1}"/>
            </c:ext>
          </c:extLst>
        </c:ser>
        <c:ser>
          <c:idx val="4"/>
          <c:order val="4"/>
          <c:tx>
            <c:v>LNG for marine</c:v>
          </c:tx>
          <c:spPr>
            <a:solidFill>
              <a:schemeClr val="accent6"/>
            </a:solidFill>
            <a:ln w="25400">
              <a:solidFill>
                <a:schemeClr val="accent6"/>
              </a:solidFill>
            </a:ln>
          </c:spPr>
          <c:cat>
            <c:numRef>
              <c:f>LNG!$B$15:$AF$15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LNG!$B$20:$AF$20</c:f>
              <c:numCache>
                <c:formatCode>General</c:formatCode>
                <c:ptCount val="21"/>
                <c:pt idx="0">
                  <c:v>0</c:v>
                </c:pt>
                <c:pt idx="1">
                  <c:v>0</c:v>
                </c:pt>
                <c:pt idx="2">
                  <c:v>0</c:v>
                </c:pt>
                <c:pt idx="3">
                  <c:v>0</c:v>
                </c:pt>
                <c:pt idx="4">
                  <c:v>0.08</c:v>
                </c:pt>
                <c:pt idx="5">
                  <c:v>0.09</c:v>
                </c:pt>
                <c:pt idx="6">
                  <c:v>0.13</c:v>
                </c:pt>
                <c:pt idx="7">
                  <c:v>0.83</c:v>
                </c:pt>
                <c:pt idx="8">
                  <c:v>3.74</c:v>
                </c:pt>
                <c:pt idx="9">
                  <c:v>5.5600000000000005</c:v>
                </c:pt>
                <c:pt idx="10">
                  <c:v>7.1000000000000005</c:v>
                </c:pt>
                <c:pt idx="11">
                  <c:v>10.340000000000002</c:v>
                </c:pt>
                <c:pt idx="12">
                  <c:v>12.76</c:v>
                </c:pt>
                <c:pt idx="13">
                  <c:v>15.01</c:v>
                </c:pt>
                <c:pt idx="14">
                  <c:v>16.54</c:v>
                </c:pt>
                <c:pt idx="15">
                  <c:v>20.71</c:v>
                </c:pt>
                <c:pt idx="16">
                  <c:v>24.62</c:v>
                </c:pt>
                <c:pt idx="17">
                  <c:v>28.6</c:v>
                </c:pt>
                <c:pt idx="18">
                  <c:v>31.81</c:v>
                </c:pt>
                <c:pt idx="19">
                  <c:v>33.92</c:v>
                </c:pt>
                <c:pt idx="20">
                  <c:v>36.86</c:v>
                </c:pt>
              </c:numCache>
            </c:numRef>
          </c:val>
          <c:extLst>
            <c:ext xmlns:c16="http://schemas.microsoft.com/office/drawing/2014/chart" uri="{C3380CC4-5D6E-409C-BE32-E72D297353CC}">
              <c16:uniqueId val="{00000004-8AC1-4EBC-A38D-B2D63CDC4AF1}"/>
            </c:ext>
          </c:extLst>
        </c:ser>
        <c:dLbls>
          <c:showLegendKey val="0"/>
          <c:showVal val="0"/>
          <c:showCatName val="0"/>
          <c:showSerName val="0"/>
          <c:showPercent val="0"/>
          <c:showBubbleSize val="0"/>
        </c:dLbls>
        <c:axId val="152796160"/>
        <c:axId val="152814336"/>
      </c:areaChart>
      <c:catAx>
        <c:axId val="152796160"/>
        <c:scaling>
          <c:orientation val="minMax"/>
        </c:scaling>
        <c:delete val="0"/>
        <c:axPos val="b"/>
        <c:numFmt formatCode="General" sourceLinked="1"/>
        <c:majorTickMark val="out"/>
        <c:minorTickMark val="none"/>
        <c:tickLblPos val="nextTo"/>
        <c:txPr>
          <a:bodyPr/>
          <a:lstStyle/>
          <a:p>
            <a:pPr>
              <a:defRPr sz="1200">
                <a:solidFill>
                  <a:schemeClr val="tx1"/>
                </a:solidFill>
              </a:defRPr>
            </a:pPr>
            <a:endParaRPr lang="en-US"/>
          </a:p>
        </c:txPr>
        <c:crossAx val="152814336"/>
        <c:crosses val="autoZero"/>
        <c:auto val="1"/>
        <c:lblAlgn val="ctr"/>
        <c:lblOffset val="100"/>
        <c:tickLblSkip val="5"/>
        <c:tickMarkSkip val="5"/>
        <c:noMultiLvlLbl val="0"/>
      </c:catAx>
      <c:valAx>
        <c:axId val="152814336"/>
        <c:scaling>
          <c:orientation val="minMax"/>
          <c:max val="500"/>
        </c:scaling>
        <c:delete val="0"/>
        <c:axPos val="l"/>
        <c:numFmt formatCode="General" sourceLinked="1"/>
        <c:majorTickMark val="out"/>
        <c:minorTickMark val="none"/>
        <c:tickLblPos val="nextTo"/>
        <c:txPr>
          <a:bodyPr/>
          <a:lstStyle/>
          <a:p>
            <a:pPr>
              <a:defRPr sz="1200">
                <a:solidFill>
                  <a:schemeClr val="tx1"/>
                </a:solidFill>
              </a:defRPr>
            </a:pPr>
            <a:endParaRPr lang="en-US"/>
          </a:p>
        </c:txPr>
        <c:crossAx val="152796160"/>
        <c:crosses val="autoZero"/>
        <c:crossBetween val="midCat"/>
        <c:majorUnit val="100"/>
      </c:valAx>
    </c:plotArea>
    <c:legend>
      <c:legendPos val="t"/>
      <c:legendEntry>
        <c:idx val="2"/>
        <c:delete val="1"/>
      </c:legendEntry>
      <c:legendEntry>
        <c:idx val="3"/>
        <c:delete val="1"/>
      </c:legendEntry>
      <c:legendEntry>
        <c:idx val="4"/>
        <c:delete val="1"/>
      </c:legendEntry>
      <c:layout>
        <c:manualLayout>
          <c:xMode val="edge"/>
          <c:yMode val="edge"/>
          <c:x val="0.13613353522502261"/>
          <c:y val="8.5509106057354733E-2"/>
          <c:w val="0.41335860575515643"/>
          <c:h val="8.8277020834075418E-2"/>
        </c:manualLayout>
      </c:layout>
      <c:overlay val="0"/>
      <c:txPr>
        <a:bodyPr/>
        <a:lstStyle/>
        <a:p>
          <a:pPr>
            <a:defRPr>
              <a:solidFill>
                <a:srgbClr val="F2F2F2"/>
              </a:solidFill>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latin typeface="Futura Medium" pitchFamily="2"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688C09-A274-4C07-9395-CBE67C0DE912}" type="datetimeFigureOut">
              <a:rPr lang="en-GB" smtClean="0">
                <a:latin typeface="Futura Medium" pitchFamily="2" charset="0"/>
              </a:rPr>
              <a:pPr/>
              <a:t>13/10/2017</a:t>
            </a:fld>
            <a:endParaRPr lang="en-GB" dirty="0">
              <a:latin typeface="Futura Medium" pitchFamily="2"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latin typeface="Futura Medium" pitchFamily="2"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8B005D9-1AAC-4E6D-B9B3-BB8CB4FD9D30}" type="slidenum">
              <a:rPr lang="en-GB" smtClean="0">
                <a:latin typeface="Futura Medium" pitchFamily="2" charset="0"/>
              </a:rPr>
              <a:pPr/>
              <a:t>‹#›</a:t>
            </a:fld>
            <a:endParaRPr lang="en-GB" dirty="0">
              <a:latin typeface="Futura Medium" pitchFamily="2" charset="0"/>
            </a:endParaRPr>
          </a:p>
        </p:txBody>
      </p:sp>
    </p:spTree>
    <p:extLst>
      <p:ext uri="{BB962C8B-B14F-4D97-AF65-F5344CB8AC3E}">
        <p14:creationId xmlns:p14="http://schemas.microsoft.com/office/powerpoint/2010/main" val="296797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Futura Medium" pitchFamily="2" charset="0"/>
              </a:defRPr>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Futura Medium" pitchFamily="2" charset="0"/>
              </a:defRPr>
            </a:lvl1pPr>
          </a:lstStyle>
          <a:p>
            <a:fld id="{E8910CE4-810D-4C84-B7AD-48C304FEA169}" type="datetimeFigureOut">
              <a:rPr lang="en-GB" smtClean="0"/>
              <a:pPr/>
              <a:t>13/10/2017</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Futura Medium" pitchFamily="2" charset="0"/>
              </a:defRPr>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Futura Medium" pitchFamily="2" charset="0"/>
              </a:defRPr>
            </a:lvl1pPr>
          </a:lstStyle>
          <a:p>
            <a:fld id="{DE799493-6412-4470-9830-D005B358D66E}" type="slidenum">
              <a:rPr lang="en-GB" smtClean="0"/>
              <a:pPr/>
              <a:t>‹#›</a:t>
            </a:fld>
            <a:endParaRPr lang="en-GB" dirty="0"/>
          </a:p>
        </p:txBody>
      </p:sp>
    </p:spTree>
    <p:extLst>
      <p:ext uri="{BB962C8B-B14F-4D97-AF65-F5344CB8AC3E}">
        <p14:creationId xmlns:p14="http://schemas.microsoft.com/office/powerpoint/2010/main" val="416289371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Futura Medium" pitchFamily="2" charset="0"/>
        <a:ea typeface="+mn-ea"/>
        <a:cs typeface="+mn-cs"/>
      </a:defRPr>
    </a:lvl1pPr>
    <a:lvl2pPr marL="609585" algn="l" defTabSz="1219170" rtl="0" eaLnBrk="1" latinLnBrk="0" hangingPunct="1">
      <a:defRPr sz="1600" kern="1200">
        <a:solidFill>
          <a:schemeClr val="tx1"/>
        </a:solidFill>
        <a:latin typeface="Futura Medium"/>
        <a:ea typeface="+mn-ea"/>
        <a:cs typeface="+mn-cs"/>
      </a:defRPr>
    </a:lvl2pPr>
    <a:lvl3pPr marL="1219170" algn="l" defTabSz="1219170" rtl="0" eaLnBrk="1" latinLnBrk="0" hangingPunct="1">
      <a:defRPr sz="1600" kern="1200">
        <a:solidFill>
          <a:schemeClr val="tx1"/>
        </a:solidFill>
        <a:latin typeface="Futura Medium"/>
        <a:ea typeface="+mn-ea"/>
        <a:cs typeface="+mn-cs"/>
      </a:defRPr>
    </a:lvl3pPr>
    <a:lvl4pPr marL="1828754" algn="l" defTabSz="1219170" rtl="0" eaLnBrk="1" latinLnBrk="0" hangingPunct="1">
      <a:defRPr sz="1600" kern="1200">
        <a:solidFill>
          <a:schemeClr val="tx1"/>
        </a:solidFill>
        <a:latin typeface="Futura Medium"/>
        <a:ea typeface="+mn-ea"/>
        <a:cs typeface="+mn-cs"/>
      </a:defRPr>
    </a:lvl4pPr>
    <a:lvl5pPr marL="2438339" algn="l" defTabSz="1219170" rtl="0" eaLnBrk="1" latinLnBrk="0" hangingPunct="1">
      <a:defRPr sz="1600" kern="1200">
        <a:solidFill>
          <a:schemeClr val="tx1"/>
        </a:solidFill>
        <a:latin typeface="Futura Medium"/>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a:t>
            </a:fld>
            <a:endParaRPr lang="en-GB" dirty="0"/>
          </a:p>
        </p:txBody>
      </p:sp>
    </p:spTree>
    <p:extLst>
      <p:ext uri="{BB962C8B-B14F-4D97-AF65-F5344CB8AC3E}">
        <p14:creationId xmlns:p14="http://schemas.microsoft.com/office/powerpoint/2010/main" val="335859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10</a:t>
            </a:fld>
            <a:endParaRPr lang="en-GB" dirty="0"/>
          </a:p>
        </p:txBody>
      </p:sp>
    </p:spTree>
    <p:extLst>
      <p:ext uri="{BB962C8B-B14F-4D97-AF65-F5344CB8AC3E}">
        <p14:creationId xmlns:p14="http://schemas.microsoft.com/office/powerpoint/2010/main" val="274698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pPr lvl="0"/>
            <a:endParaRPr lang="en-GB" sz="1600" kern="1200">
              <a:solidFill>
                <a:schemeClr val="tx1"/>
              </a:solidFill>
              <a:effectLst/>
              <a:latin typeface="Futura Medium" pitchFamily="2" charset="0"/>
              <a:ea typeface="+mn-ea"/>
              <a:cs typeface="+mn-cs"/>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pPr/>
              <a:t>2</a:t>
            </a:fld>
            <a:endParaRPr lang="en-GB"/>
          </a:p>
        </p:txBody>
      </p:sp>
    </p:spTree>
    <p:extLst>
      <p:ext uri="{BB962C8B-B14F-4D97-AF65-F5344CB8AC3E}">
        <p14:creationId xmlns:p14="http://schemas.microsoft.com/office/powerpoint/2010/main" val="244831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0" dirty="0"/>
          </a:p>
        </p:txBody>
      </p:sp>
      <p:sp>
        <p:nvSpPr>
          <p:cNvPr id="4" name="Tijdelijke aanduiding voor dianummer 3"/>
          <p:cNvSpPr>
            <a:spLocks noGrp="1"/>
          </p:cNvSpPr>
          <p:nvPr>
            <p:ph type="sldNum" sz="quarter" idx="10"/>
          </p:nvPr>
        </p:nvSpPr>
        <p:spPr/>
        <p:txBody>
          <a:bodyPr/>
          <a:lstStyle/>
          <a:p>
            <a:fld id="{DE799493-6412-4470-9830-D005B358D66E}" type="slidenum">
              <a:rPr lang="en-GB" smtClean="0"/>
              <a:pPr/>
              <a:t>3</a:t>
            </a:fld>
            <a:endParaRPr lang="en-GB" dirty="0"/>
          </a:p>
        </p:txBody>
      </p:sp>
    </p:spTree>
    <p:extLst>
      <p:ext uri="{BB962C8B-B14F-4D97-AF65-F5344CB8AC3E}">
        <p14:creationId xmlns:p14="http://schemas.microsoft.com/office/powerpoint/2010/main" val="419684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sz="1600" kern="1200" dirty="0">
              <a:solidFill>
                <a:schemeClr val="tx1"/>
              </a:solidFill>
              <a:effectLst/>
              <a:latin typeface="Futura Medium" pitchFamily="2" charset="0"/>
              <a:ea typeface="+mn-ea"/>
              <a:cs typeface="+mn-cs"/>
            </a:endParaRPr>
          </a:p>
        </p:txBody>
      </p:sp>
      <p:sp>
        <p:nvSpPr>
          <p:cNvPr id="4" name="Slide Number Placeholder 3"/>
          <p:cNvSpPr>
            <a:spLocks noGrp="1"/>
          </p:cNvSpPr>
          <p:nvPr>
            <p:ph type="sldNum" sz="quarter" idx="10"/>
          </p:nvPr>
        </p:nvSpPr>
        <p:spPr/>
        <p:txBody>
          <a:bodyPr/>
          <a:lstStyle/>
          <a:p>
            <a:fld id="{A47451C4-6734-48F3-B806-48E323BC1CB1}" type="slidenum">
              <a:rPr lang="en-GB" smtClean="0"/>
              <a:t>4</a:t>
            </a:fld>
            <a:endParaRPr lang="en-GB"/>
          </a:p>
        </p:txBody>
      </p:sp>
    </p:spTree>
    <p:extLst>
      <p:ext uri="{BB962C8B-B14F-4D97-AF65-F5344CB8AC3E}">
        <p14:creationId xmlns:p14="http://schemas.microsoft.com/office/powerpoint/2010/main" val="361656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799493-6412-4470-9830-D005B358D66E}"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6560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Wingdings" panose="05000000000000000000" pitchFamily="2" charset="2"/>
              <a:buNone/>
            </a:pPr>
            <a:endParaRPr lang="en-US" sz="1600">
              <a:solidFill>
                <a:schemeClr val="tx1"/>
              </a:solidFill>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84815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7</a:t>
            </a:fld>
            <a:endParaRPr lang="en-GB" dirty="0"/>
          </a:p>
        </p:txBody>
      </p:sp>
    </p:spTree>
    <p:extLst>
      <p:ext uri="{BB962C8B-B14F-4D97-AF65-F5344CB8AC3E}">
        <p14:creationId xmlns:p14="http://schemas.microsoft.com/office/powerpoint/2010/main" val="268764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8</a:t>
            </a:fld>
            <a:endParaRPr lang="en-GB" dirty="0"/>
          </a:p>
        </p:txBody>
      </p:sp>
    </p:spTree>
    <p:extLst>
      <p:ext uri="{BB962C8B-B14F-4D97-AF65-F5344CB8AC3E}">
        <p14:creationId xmlns:p14="http://schemas.microsoft.com/office/powerpoint/2010/main" val="339703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9</a:t>
            </a:fld>
            <a:endParaRPr lang="en-GB" dirty="0"/>
          </a:p>
        </p:txBody>
      </p:sp>
    </p:spTree>
    <p:extLst>
      <p:ext uri="{BB962C8B-B14F-4D97-AF65-F5344CB8AC3E}">
        <p14:creationId xmlns:p14="http://schemas.microsoft.com/office/powerpoint/2010/main" val="3908327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3" name="Rectangle 102"/>
          <p:cNvSpPr/>
          <p:nvPr userDrawn="1"/>
        </p:nvSpPr>
        <p:spPr bwMode="gray">
          <a:xfrm>
            <a:off x="0" y="4313786"/>
            <a:ext cx="12192000"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8" name="Rectangle 2"/>
          <p:cNvSpPr>
            <a:spLocks noGrp="1" noChangeArrowheads="1"/>
          </p:cNvSpPr>
          <p:nvPr userDrawn="1">
            <p:ph type="ctrTitle"/>
          </p:nvPr>
        </p:nvSpPr>
        <p:spPr>
          <a:xfrm>
            <a:off x="1779490" y="960120"/>
            <a:ext cx="9899747" cy="1584040"/>
          </a:xfrm>
          <a:noFill/>
        </p:spPr>
        <p:txBody>
          <a:bodyPr lIns="0" tIns="0" rIns="0"/>
          <a:lstStyle>
            <a:lvl1pPr>
              <a:lnSpc>
                <a:spcPct val="110000"/>
              </a:lnSpc>
              <a:defRPr sz="2800" b="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29" name="Rectangle 3"/>
          <p:cNvSpPr>
            <a:spLocks noGrp="1" noChangeArrowheads="1"/>
          </p:cNvSpPr>
          <p:nvPr userDrawn="1">
            <p:ph type="subTitle" idx="1"/>
          </p:nvPr>
        </p:nvSpPr>
        <p:spPr>
          <a:xfrm>
            <a:off x="1779490" y="3310197"/>
            <a:ext cx="9899747"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US"/>
              <a:t>Click to edit Master subtitle style</a:t>
            </a:r>
            <a:endParaRPr lang="en-GB" dirty="0"/>
          </a:p>
        </p:txBody>
      </p:sp>
      <p:sp>
        <p:nvSpPr>
          <p:cNvPr id="32" name="Text Placeholder 31"/>
          <p:cNvSpPr>
            <a:spLocks noGrp="1"/>
          </p:cNvSpPr>
          <p:nvPr userDrawn="1">
            <p:ph type="body" sz="quarter" idx="10" hasCustomPrompt="1"/>
          </p:nvPr>
        </p:nvSpPr>
        <p:spPr>
          <a:xfrm>
            <a:off x="1779490" y="4588235"/>
            <a:ext cx="7810528" cy="237600"/>
          </a:xfrm>
        </p:spPr>
        <p:txBody>
          <a:bodyPr anchor="t" anchorCtr="0"/>
          <a:lstStyle>
            <a:lvl1pPr>
              <a:lnSpc>
                <a:spcPct val="100000"/>
              </a:lnSpc>
              <a:buNone/>
              <a:defRPr sz="1400">
                <a:solidFill>
                  <a:schemeClr val="tx1"/>
                </a:solidFill>
                <a:latin typeface="+mj-lt"/>
              </a:defRPr>
            </a:lvl1pPr>
          </a:lstStyle>
          <a:p>
            <a:pPr lvl="0"/>
            <a:r>
              <a:rPr lang="en-GB" dirty="0"/>
              <a:t>Click to insert Author’s Name</a:t>
            </a:r>
          </a:p>
        </p:txBody>
      </p:sp>
      <p:sp>
        <p:nvSpPr>
          <p:cNvPr id="33" name="Text Placeholder 31"/>
          <p:cNvSpPr>
            <a:spLocks noGrp="1"/>
          </p:cNvSpPr>
          <p:nvPr userDrawn="1">
            <p:ph type="body" sz="quarter" idx="11" hasCustomPrompt="1"/>
          </p:nvPr>
        </p:nvSpPr>
        <p:spPr>
          <a:xfrm>
            <a:off x="1779490" y="4840064"/>
            <a:ext cx="7810528" cy="237600"/>
          </a:xfrm>
        </p:spPr>
        <p:txBody>
          <a:bodyPr anchor="t" anchorCtr="0"/>
          <a:lstStyle>
            <a:lvl1pPr>
              <a:lnSpc>
                <a:spcPct val="100000"/>
              </a:lnSpc>
              <a:buNone/>
              <a:defRPr sz="1400">
                <a:solidFill>
                  <a:schemeClr val="tx1"/>
                </a:solidFill>
                <a:latin typeface="+mn-lt"/>
              </a:defRPr>
            </a:lvl1pPr>
          </a:lstStyle>
          <a:p>
            <a:pPr lvl="0"/>
            <a:r>
              <a:rPr lang="en-GB" dirty="0"/>
              <a:t>Click to insert Role in Organisation</a:t>
            </a:r>
          </a:p>
        </p:txBody>
      </p:sp>
      <p:sp>
        <p:nvSpPr>
          <p:cNvPr id="24"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dirty="0">
                <a:solidFill>
                  <a:schemeClr val="tx1"/>
                </a:solidFill>
                <a:latin typeface="+mn-lt"/>
                <a:cs typeface="Arial" pitchFamily="34" charset="0"/>
              </a:rPr>
              <a:t>Copyright of Shell Trading and Supply</a:t>
            </a:r>
          </a:p>
        </p:txBody>
      </p:sp>
      <p:sp>
        <p:nvSpPr>
          <p:cNvPr id="2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9" name="Rectangle 18"/>
          <p:cNvSpPr/>
          <p:nvPr userDrawn="1"/>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pic>
        <p:nvPicPr>
          <p:cNvPr id="20" name="Picture 19" descr="PECT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 y="645968"/>
            <a:ext cx="1524000" cy="1524000"/>
          </a:xfrm>
          <a:prstGeom prst="rect">
            <a:avLst/>
          </a:prstGeom>
        </p:spPr>
      </p:pic>
      <p:sp>
        <p:nvSpPr>
          <p:cNvPr id="8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87"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Tree>
  </p:cSld>
  <p:clrMapOvr>
    <a:masterClrMapping/>
  </p:clrMapOvr>
  <p:transition/>
  <p:extLst mod="1">
    <p:ext uri="{DCECCB84-F9BA-43D5-87BE-67443E8EF086}">
      <p15:sldGuideLst xmlns:p15="http://schemas.microsoft.com/office/powerpoint/2012/main">
        <p15:guide id="1" pos="323" userDrawn="1">
          <p15:clr>
            <a:srgbClr val="FBAE40"/>
          </p15:clr>
        </p15:guide>
        <p15:guide id="4" pos="7357" userDrawn="1">
          <p15:clr>
            <a:srgbClr val="FBAE40"/>
          </p15:clr>
        </p15:guide>
        <p15:guide id="5" pos="1121" userDrawn="1">
          <p15:clr>
            <a:srgbClr val="FBAE40"/>
          </p15:clr>
        </p15:guide>
        <p15:guide id="6" orient="horz" pos="40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2 Line Heading">
    <p:spTree>
      <p:nvGrpSpPr>
        <p:cNvPr id="1" name=""/>
        <p:cNvGrpSpPr/>
        <p:nvPr/>
      </p:nvGrpSpPr>
      <p:grpSpPr>
        <a:xfrm>
          <a:off x="0" y="0"/>
          <a:ext cx="0" cy="0"/>
          <a:chOff x="0" y="0"/>
          <a:chExt cx="0" cy="0"/>
        </a:xfrm>
      </p:grpSpPr>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20"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2" name="Title 1"/>
          <p:cNvSpPr>
            <a:spLocks noGrp="1"/>
          </p:cNvSpPr>
          <p:nvPr>
            <p:ph type="title"/>
          </p:nvPr>
        </p:nvSpPr>
        <p:spPr/>
        <p:txBody>
          <a:bodyPr/>
          <a:lstStyle/>
          <a:p>
            <a:r>
              <a:rPr lang="en-US"/>
              <a:t>Click to edit Master title style</a:t>
            </a:r>
            <a:endParaRPr lang="en-GB"/>
          </a:p>
        </p:txBody>
      </p:sp>
      <p:sp>
        <p:nvSpPr>
          <p:cNvPr id="8" name="Content Placeholder 7"/>
          <p:cNvSpPr>
            <a:spLocks noGrp="1"/>
          </p:cNvSpPr>
          <p:nvPr>
            <p:ph sz="quarter" idx="14"/>
          </p:nvPr>
        </p:nvSpPr>
        <p:spPr>
          <a:xfrm>
            <a:off x="508000" y="1528763"/>
            <a:ext cx="5468938" cy="483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5"/>
          </p:nvPr>
        </p:nvSpPr>
        <p:spPr>
          <a:xfrm>
            <a:off x="6215063" y="1528763"/>
            <a:ext cx="5464678" cy="483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sp>
        <p:nvSpPr>
          <p:cNvPr id="10" name="Content Placeholder 14"/>
          <p:cNvSpPr>
            <a:spLocks noGrp="1"/>
          </p:cNvSpPr>
          <p:nvPr>
            <p:ph sz="quarter" idx="13"/>
          </p:nvPr>
        </p:nvSpPr>
        <p:spPr>
          <a:xfrm>
            <a:off x="6215063" y="1528764"/>
            <a:ext cx="5464175" cy="4830762"/>
          </a:xfrm>
        </p:spPr>
        <p:txBody>
          <a:bodyPr/>
          <a:lstStyle>
            <a:lvl1pPr marL="0" indent="0">
              <a:lnSpc>
                <a:spcPct val="140000"/>
              </a:lnSpc>
              <a:spcAft>
                <a:spcPts val="0"/>
              </a:spcAft>
              <a:buClr>
                <a:schemeClr val="accent2"/>
              </a:buClr>
              <a:buSzPct val="85000"/>
              <a:buFont typeface="Wingdings" pitchFamily="2" charset="2"/>
              <a:buNone/>
              <a:defRPr sz="1600"/>
            </a:lvl1pPr>
            <a:lvl2pPr marL="216000" indent="-216000">
              <a:lnSpc>
                <a:spcPct val="140000"/>
              </a:lnSpc>
              <a:spcBef>
                <a:spcPts val="0"/>
              </a:spcBef>
              <a:spcAft>
                <a:spcPts val="0"/>
              </a:spcAft>
              <a:buClr>
                <a:schemeClr val="accent2"/>
              </a:buClr>
              <a:buSzPct val="85000"/>
              <a:buFont typeface="Wingdings" pitchFamily="2" charset="2"/>
              <a:buChar char="n"/>
              <a:defRPr sz="1600"/>
            </a:lvl2pPr>
            <a:lvl3pPr marL="410400" indent="-194400">
              <a:lnSpc>
                <a:spcPct val="140000"/>
              </a:lnSpc>
              <a:spcBef>
                <a:spcPts val="0"/>
              </a:spcBef>
              <a:spcAft>
                <a:spcPts val="0"/>
              </a:spcAft>
              <a:buClr>
                <a:schemeClr val="tx1"/>
              </a:buClr>
              <a:buFont typeface="Wingdings" pitchFamily="2" charset="2"/>
              <a:buChar char="n"/>
              <a:defRPr sz="1600"/>
            </a:lvl3pPr>
            <a:lvl4pPr marL="597600" indent="-187200">
              <a:lnSpc>
                <a:spcPct val="140000"/>
              </a:lnSpc>
              <a:spcBef>
                <a:spcPts val="0"/>
              </a:spcBef>
              <a:spcAft>
                <a:spcPts val="0"/>
              </a:spcAft>
              <a:buClr>
                <a:schemeClr val="tx1"/>
              </a:buClr>
              <a:buFont typeface="Wingdings" pitchFamily="2" charset="2"/>
              <a:buChar char="n"/>
              <a:defRPr sz="1600"/>
            </a:lvl4pPr>
            <a:lvl5pPr marL="766800" indent="-154800">
              <a:lnSpc>
                <a:spcPct val="140000"/>
              </a:lnSpc>
              <a:spcBef>
                <a:spcPts val="0"/>
              </a:spcBef>
              <a:spcAft>
                <a:spcPts val="0"/>
              </a:spcAft>
              <a:buClr>
                <a:schemeClr val="tx1"/>
              </a:buClr>
              <a:buFont typeface="Wingdings" pitchFamily="2" charset="2"/>
              <a:buChar char="n"/>
              <a:defRPr sz="1400"/>
            </a:lvl5pPr>
            <a:lvl6pPr marL="914400" indent="-144000">
              <a:lnSpc>
                <a:spcPct val="140000"/>
              </a:lnSpc>
              <a:spcBef>
                <a:spcPts val="0"/>
              </a:spcBef>
              <a:spcAft>
                <a:spcPts val="0"/>
              </a:spcAft>
              <a:buClr>
                <a:schemeClr val="tx1"/>
              </a:buClr>
              <a:buFont typeface="Wingdings" pitchFamily="2" charset="2"/>
              <a:buChar char="n"/>
              <a:tabLst/>
              <a:defRPr sz="12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43"/>
          <p:cNvSpPr>
            <a:spLocks noGrp="1"/>
          </p:cNvSpPr>
          <p:nvPr>
            <p:ph type="body" sz="quarter" idx="11"/>
          </p:nvPr>
        </p:nvSpPr>
        <p:spPr>
          <a:xfrm>
            <a:off x="508000" y="1528762"/>
            <a:ext cx="5468938" cy="4830763"/>
          </a:xfrm>
        </p:spPr>
        <p:txBody>
          <a:bodyPr/>
          <a:lstStyle>
            <a:lvl1pPr marL="0" indent="0">
              <a:lnSpc>
                <a:spcPct val="140000"/>
              </a:lnSpc>
              <a:spcAft>
                <a:spcPts val="0"/>
              </a:spcAft>
              <a:buClr>
                <a:schemeClr val="accent2"/>
              </a:buClr>
              <a:buSzPct val="85000"/>
              <a:buFont typeface="Wingdings" pitchFamily="2" charset="2"/>
              <a:buNone/>
              <a:defRPr sz="1600"/>
            </a:lvl1pPr>
            <a:lvl2pPr marL="216000" indent="-216000">
              <a:lnSpc>
                <a:spcPct val="140000"/>
              </a:lnSpc>
              <a:spcAft>
                <a:spcPts val="0"/>
              </a:spcAft>
              <a:buClr>
                <a:schemeClr val="accent2"/>
              </a:buClr>
              <a:buSzPct val="85000"/>
              <a:buFont typeface="Wingdings" pitchFamily="2" charset="2"/>
              <a:buChar char="n"/>
              <a:defRPr sz="1600"/>
            </a:lvl2pPr>
            <a:lvl3pPr marL="410400" indent="-194400">
              <a:lnSpc>
                <a:spcPct val="140000"/>
              </a:lnSpc>
              <a:spcAft>
                <a:spcPts val="0"/>
              </a:spcAft>
              <a:buClr>
                <a:schemeClr val="tx1"/>
              </a:buClr>
              <a:buFont typeface="Wingdings" pitchFamily="2" charset="2"/>
              <a:buChar char=""/>
              <a:defRPr sz="1600"/>
            </a:lvl3pPr>
            <a:lvl4pPr marL="597600" indent="-187200">
              <a:lnSpc>
                <a:spcPct val="140000"/>
              </a:lnSpc>
              <a:spcAft>
                <a:spcPts val="0"/>
              </a:spcAft>
              <a:buClr>
                <a:schemeClr val="tx1"/>
              </a:buClr>
              <a:buFont typeface="Wingdings" pitchFamily="2" charset="2"/>
              <a:buChar char="n"/>
              <a:defRPr sz="1600"/>
            </a:lvl4pPr>
            <a:lvl5pPr marL="766800" indent="-154800">
              <a:lnSpc>
                <a:spcPct val="140000"/>
              </a:lnSpc>
              <a:spcBef>
                <a:spcPts val="0"/>
              </a:spcBef>
              <a:spcAft>
                <a:spcPts val="0"/>
              </a:spcAft>
              <a:buClr>
                <a:schemeClr val="tx1"/>
              </a:buClr>
              <a:buFont typeface="Wingdings" pitchFamily="2" charset="2"/>
              <a:buChar char="n"/>
              <a:defRPr sz="1400"/>
            </a:lvl5pPr>
            <a:lvl6pPr marL="914400" indent="-144000">
              <a:lnSpc>
                <a:spcPct val="140000"/>
              </a:lnSpc>
              <a:spcBef>
                <a:spcPts val="0"/>
              </a:spcBef>
              <a:spcAft>
                <a:spcPts val="0"/>
              </a:spcAft>
              <a:buClr>
                <a:schemeClr val="tx1"/>
              </a:buClr>
              <a:buFont typeface="Wingdings" pitchFamily="2" charset="2"/>
              <a:buChar char="n"/>
              <a:defRPr sz="12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20"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2" name="Title 1"/>
          <p:cNvSpPr>
            <a:spLocks noGrp="1"/>
          </p:cNvSpPr>
          <p:nvPr>
            <p:ph type="title"/>
          </p:nvPr>
        </p:nvSpPr>
        <p:spPr/>
        <p:txBody>
          <a:bodyPr/>
          <a:lstStyle/>
          <a:p>
            <a:r>
              <a:rPr lang="en-US"/>
              <a:t>Click to edit Master title style</a:t>
            </a:r>
            <a:endParaRPr lang="en-GB"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933">
                <a:solidFill>
                  <a:schemeClr val="tx1"/>
                </a:solidFill>
                <a:latin typeface="+mn-lt"/>
              </a:defRPr>
            </a:lvl1pPr>
          </a:lstStyle>
          <a:p>
            <a:pPr lvl="0"/>
            <a:r>
              <a:rPr lang="en-GB" dirty="0"/>
              <a:t>CLICK TO EDIT SOURCE</a:t>
            </a:r>
          </a:p>
        </p:txBody>
      </p:sp>
      <p:sp>
        <p:nvSpPr>
          <p:cNvPr id="39" name="Content Placeholder 51"/>
          <p:cNvSpPr>
            <a:spLocks noGrp="1"/>
          </p:cNvSpPr>
          <p:nvPr>
            <p:ph sz="quarter" idx="45" hasCustomPrompt="1"/>
          </p:nvPr>
        </p:nvSpPr>
        <p:spPr>
          <a:xfrm>
            <a:off x="508000" y="4199574"/>
            <a:ext cx="5468938"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40" name="Content Placeholder 51"/>
          <p:cNvSpPr>
            <a:spLocks noGrp="1"/>
          </p:cNvSpPr>
          <p:nvPr>
            <p:ph sz="quarter" idx="46" hasCustomPrompt="1"/>
          </p:nvPr>
        </p:nvSpPr>
        <p:spPr>
          <a:xfrm>
            <a:off x="508000" y="3864611"/>
            <a:ext cx="5468938" cy="29302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41" name="Straight Connector 40"/>
          <p:cNvCxnSpPr/>
          <p:nvPr userDrawn="1"/>
        </p:nvCxnSpPr>
        <p:spPr>
          <a:xfrm>
            <a:off x="508000" y="4141370"/>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Chart Placeholder 16"/>
          <p:cNvSpPr>
            <a:spLocks noGrp="1"/>
          </p:cNvSpPr>
          <p:nvPr>
            <p:ph type="chart" sz="quarter" idx="47"/>
          </p:nvPr>
        </p:nvSpPr>
        <p:spPr>
          <a:xfrm>
            <a:off x="508000" y="4456229"/>
            <a:ext cx="5468938" cy="1623641"/>
          </a:xfrm>
        </p:spPr>
        <p:txBody>
          <a:bodyPr>
            <a:normAutofit/>
          </a:bodyPr>
          <a:lstStyle>
            <a:lvl1pPr>
              <a:defRPr sz="1400">
                <a:solidFill>
                  <a:schemeClr val="tx1"/>
                </a:solidFill>
                <a:latin typeface="+mn-lt"/>
              </a:defRPr>
            </a:lvl1pPr>
          </a:lstStyle>
          <a:p>
            <a:r>
              <a:rPr lang="en-US"/>
              <a:t>Click icon to add chart</a:t>
            </a:r>
            <a:endParaRPr lang="nl-NL" dirty="0"/>
          </a:p>
        </p:txBody>
      </p:sp>
      <p:cxnSp>
        <p:nvCxnSpPr>
          <p:cNvPr id="43" name="Straight Connector 42"/>
          <p:cNvCxnSpPr/>
          <p:nvPr userDrawn="1"/>
        </p:nvCxnSpPr>
        <p:spPr>
          <a:xfrm flipV="1">
            <a:off x="508000" y="5966640"/>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ontent Placeholder 51"/>
          <p:cNvSpPr>
            <a:spLocks noGrp="1"/>
          </p:cNvSpPr>
          <p:nvPr>
            <p:ph sz="quarter" idx="54" hasCustomPrompt="1"/>
          </p:nvPr>
        </p:nvSpPr>
        <p:spPr>
          <a:xfrm>
            <a:off x="508000" y="1863726"/>
            <a:ext cx="5468938"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100" name="Content Placeholder 51"/>
          <p:cNvSpPr>
            <a:spLocks noGrp="1"/>
          </p:cNvSpPr>
          <p:nvPr>
            <p:ph sz="quarter" idx="55" hasCustomPrompt="1"/>
          </p:nvPr>
        </p:nvSpPr>
        <p:spPr>
          <a:xfrm>
            <a:off x="508000" y="1528763"/>
            <a:ext cx="5468938" cy="29302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101" name="Straight Connector 100"/>
          <p:cNvCxnSpPr/>
          <p:nvPr userDrawn="1"/>
        </p:nvCxnSpPr>
        <p:spPr>
          <a:xfrm>
            <a:off x="508000" y="1805522"/>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Chart Placeholder 16"/>
          <p:cNvSpPr>
            <a:spLocks noGrp="1"/>
          </p:cNvSpPr>
          <p:nvPr>
            <p:ph type="chart" sz="quarter" idx="56"/>
          </p:nvPr>
        </p:nvSpPr>
        <p:spPr>
          <a:xfrm>
            <a:off x="508000" y="2120382"/>
            <a:ext cx="5468938" cy="1623641"/>
          </a:xfrm>
        </p:spPr>
        <p:txBody>
          <a:bodyPr>
            <a:normAutofit/>
          </a:bodyPr>
          <a:lstStyle>
            <a:lvl1pPr>
              <a:defRPr sz="1400">
                <a:solidFill>
                  <a:schemeClr val="tx1"/>
                </a:solidFill>
                <a:latin typeface="+mn-lt"/>
              </a:defRPr>
            </a:lvl1pPr>
          </a:lstStyle>
          <a:p>
            <a:r>
              <a:rPr lang="en-US"/>
              <a:t>Click icon to add chart</a:t>
            </a:r>
            <a:endParaRPr lang="nl-NL" dirty="0"/>
          </a:p>
        </p:txBody>
      </p:sp>
      <p:cxnSp>
        <p:nvCxnSpPr>
          <p:cNvPr id="103" name="Straight Connector 102"/>
          <p:cNvCxnSpPr/>
          <p:nvPr userDrawn="1"/>
        </p:nvCxnSpPr>
        <p:spPr>
          <a:xfrm flipV="1">
            <a:off x="508000" y="3732357"/>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Content Placeholder 51"/>
          <p:cNvSpPr>
            <a:spLocks noGrp="1"/>
          </p:cNvSpPr>
          <p:nvPr>
            <p:ph sz="quarter" idx="57" hasCustomPrompt="1"/>
          </p:nvPr>
        </p:nvSpPr>
        <p:spPr>
          <a:xfrm>
            <a:off x="6215063" y="4199574"/>
            <a:ext cx="5464175"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105" name="Content Placeholder 51"/>
          <p:cNvSpPr>
            <a:spLocks noGrp="1"/>
          </p:cNvSpPr>
          <p:nvPr>
            <p:ph sz="quarter" idx="58" hasCustomPrompt="1"/>
          </p:nvPr>
        </p:nvSpPr>
        <p:spPr>
          <a:xfrm>
            <a:off x="6215063" y="3864611"/>
            <a:ext cx="5464175" cy="29302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106" name="Straight Connector 105"/>
          <p:cNvCxnSpPr/>
          <p:nvPr userDrawn="1"/>
        </p:nvCxnSpPr>
        <p:spPr>
          <a:xfrm>
            <a:off x="6215063" y="4141387"/>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7" name="Chart Placeholder 16"/>
          <p:cNvSpPr>
            <a:spLocks noGrp="1"/>
          </p:cNvSpPr>
          <p:nvPr>
            <p:ph type="chart" sz="quarter" idx="59"/>
          </p:nvPr>
        </p:nvSpPr>
        <p:spPr>
          <a:xfrm>
            <a:off x="6215063" y="4456229"/>
            <a:ext cx="5464175" cy="1623641"/>
          </a:xfrm>
        </p:spPr>
        <p:txBody>
          <a:bodyPr>
            <a:normAutofit/>
          </a:bodyPr>
          <a:lstStyle>
            <a:lvl1pPr>
              <a:defRPr sz="1400">
                <a:solidFill>
                  <a:schemeClr val="tx1"/>
                </a:solidFill>
                <a:latin typeface="+mn-lt"/>
              </a:defRPr>
            </a:lvl1pPr>
          </a:lstStyle>
          <a:p>
            <a:r>
              <a:rPr lang="en-US"/>
              <a:t>Click icon to add chart</a:t>
            </a:r>
            <a:endParaRPr lang="nl-NL" dirty="0"/>
          </a:p>
        </p:txBody>
      </p:sp>
      <p:cxnSp>
        <p:nvCxnSpPr>
          <p:cNvPr id="108" name="Straight Connector 107"/>
          <p:cNvCxnSpPr/>
          <p:nvPr userDrawn="1"/>
        </p:nvCxnSpPr>
        <p:spPr>
          <a:xfrm flipV="1">
            <a:off x="6215063" y="5966657"/>
            <a:ext cx="5464175" cy="182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Content Placeholder 51"/>
          <p:cNvSpPr>
            <a:spLocks noGrp="1"/>
          </p:cNvSpPr>
          <p:nvPr>
            <p:ph sz="quarter" idx="60" hasCustomPrompt="1"/>
          </p:nvPr>
        </p:nvSpPr>
        <p:spPr>
          <a:xfrm>
            <a:off x="6215063" y="1863726"/>
            <a:ext cx="5464175"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110" name="Content Placeholder 51"/>
          <p:cNvSpPr>
            <a:spLocks noGrp="1"/>
          </p:cNvSpPr>
          <p:nvPr>
            <p:ph sz="quarter" idx="61" hasCustomPrompt="1"/>
          </p:nvPr>
        </p:nvSpPr>
        <p:spPr>
          <a:xfrm>
            <a:off x="6215063" y="1528763"/>
            <a:ext cx="5464175" cy="29302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111" name="Straight Connector 110"/>
          <p:cNvCxnSpPr/>
          <p:nvPr userDrawn="1"/>
        </p:nvCxnSpPr>
        <p:spPr>
          <a:xfrm>
            <a:off x="6215063" y="1805539"/>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12" name="Chart Placeholder 16"/>
          <p:cNvSpPr>
            <a:spLocks noGrp="1"/>
          </p:cNvSpPr>
          <p:nvPr>
            <p:ph type="chart" sz="quarter" idx="62"/>
          </p:nvPr>
        </p:nvSpPr>
        <p:spPr>
          <a:xfrm>
            <a:off x="6215063" y="2120382"/>
            <a:ext cx="5464175" cy="1623641"/>
          </a:xfrm>
        </p:spPr>
        <p:txBody>
          <a:bodyPr>
            <a:normAutofit/>
          </a:bodyPr>
          <a:lstStyle>
            <a:lvl1pPr>
              <a:defRPr sz="1400">
                <a:solidFill>
                  <a:schemeClr val="tx1"/>
                </a:solidFill>
                <a:latin typeface="+mn-lt"/>
              </a:defRPr>
            </a:lvl1pPr>
          </a:lstStyle>
          <a:p>
            <a:r>
              <a:rPr lang="en-US"/>
              <a:t>Click icon to add chart</a:t>
            </a:r>
            <a:endParaRPr lang="nl-NL" dirty="0"/>
          </a:p>
        </p:txBody>
      </p:sp>
      <p:cxnSp>
        <p:nvCxnSpPr>
          <p:cNvPr id="113" name="Straight Connector 112"/>
          <p:cNvCxnSpPr/>
          <p:nvPr userDrawn="1"/>
        </p:nvCxnSpPr>
        <p:spPr>
          <a:xfrm>
            <a:off x="6089108" y="3730543"/>
            <a:ext cx="5265195" cy="244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38"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6" name="Rectangle 25"/>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7" name="Rectangle 26"/>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8" name="Title 1"/>
          <p:cNvSpPr>
            <a:spLocks noGrp="1"/>
          </p:cNvSpPr>
          <p:nvPr>
            <p:ph type="title"/>
          </p:nvPr>
        </p:nvSpPr>
        <p:spPr>
          <a:xfrm>
            <a:off x="763200" y="2636980"/>
            <a:ext cx="6397451" cy="1362075"/>
          </a:xfrm>
          <a:prstGeom prst="rect">
            <a:avLst/>
          </a:prstGeom>
        </p:spPr>
        <p:txBody>
          <a:bodyPr lIns="0" tIns="0" rIns="0" bIns="0"/>
          <a:lstStyle>
            <a:lvl1pPr algn="l">
              <a:defRPr sz="1400" b="0" cap="none" baseline="0">
                <a:solidFill>
                  <a:schemeClr val="tx1"/>
                </a:solidFill>
                <a:latin typeface="+mj-lt"/>
              </a:defRPr>
            </a:lvl1pPr>
          </a:lstStyle>
          <a:p>
            <a:r>
              <a:rPr lang="en-US"/>
              <a:t>Click to edit Master title style</a:t>
            </a:r>
            <a:endParaRPr lang="en-GB" dirty="0"/>
          </a:p>
        </p:txBody>
      </p:sp>
      <p:sp>
        <p:nvSpPr>
          <p:cNvPr id="25" name="Text Placeholder 2"/>
          <p:cNvSpPr>
            <a:spLocks noGrp="1"/>
          </p:cNvSpPr>
          <p:nvPr>
            <p:ph type="body" idx="1"/>
          </p:nvPr>
        </p:nvSpPr>
        <p:spPr>
          <a:xfrm>
            <a:off x="763200" y="1696947"/>
            <a:ext cx="639745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34" name="Text Placeholder 13"/>
          <p:cNvSpPr>
            <a:spLocks noGrp="1"/>
          </p:cNvSpPr>
          <p:nvPr>
            <p:ph type="body" sz="quarter" idx="13" hasCustomPrompt="1"/>
          </p:nvPr>
        </p:nvSpPr>
        <p:spPr bwMode="gray">
          <a:xfrm>
            <a:off x="7402833" y="1924112"/>
            <a:ext cx="4274842" cy="2930523"/>
          </a:xfrm>
          <a:prstGeom prst="rect">
            <a:avLst/>
          </a:prstGeom>
        </p:spPr>
        <p:txBody>
          <a:bodyPr lIns="0" tIns="0" rIns="0" bIns="0"/>
          <a:lstStyle>
            <a:lvl1pPr marL="0" algn="r" defTabSz="1219170" rtl="0" eaLnBrk="1" latinLnBrk="0" hangingPunct="1">
              <a:lnSpc>
                <a:spcPct val="100000"/>
              </a:lnSpc>
              <a:buClr>
                <a:srgbClr val="DD1D21"/>
              </a:buClr>
              <a:buSzPct val="85000"/>
              <a:buNone/>
              <a:tabLst>
                <a:tab pos="1081088" algn="l"/>
              </a:tabLst>
              <a:defRPr lang="en-GB" sz="20000" kern="10000" spc="-1000" baseline="0" dirty="0">
                <a:ln w="3175">
                  <a:noFill/>
                </a:ln>
                <a:solidFill>
                  <a:schemeClr val="accent1"/>
                </a:solidFill>
                <a:latin typeface="Futura Bold"/>
                <a:ea typeface="Arial" charset="0"/>
                <a:cs typeface="Futura Bold"/>
              </a:defRPr>
            </a:lvl1pPr>
          </a:lstStyle>
          <a:p>
            <a:pPr lvl="0"/>
            <a:r>
              <a:rPr lang="en-GB" dirty="0"/>
              <a:t>0.0</a:t>
            </a:r>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5"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dirty="0">
                <a:solidFill>
                  <a:schemeClr val="tx1"/>
                </a:solidFill>
                <a:latin typeface="+mn-lt"/>
                <a:cs typeface="Arial" pitchFamily="34" charset="0"/>
              </a:rPr>
              <a:t>Copyright of Shell Trading and Supply</a:t>
            </a:r>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22"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2" name="Group 1"/>
          <p:cNvGrpSpPr/>
          <p:nvPr userDrawn="1"/>
        </p:nvGrpSpPr>
        <p:grpSpPr bwMode="gray">
          <a:xfrm>
            <a:off x="761993" y="3556002"/>
            <a:ext cx="6858000" cy="2540001"/>
            <a:chOff x="761993" y="3556002"/>
            <a:chExt cx="6858000" cy="2540001"/>
          </a:xfrm>
        </p:grpSpPr>
        <p:sp>
          <p:nvSpPr>
            <p:cNvPr id="16" name="Rectangle 15"/>
            <p:cNvSpPr/>
            <p:nvPr userDrawn="1"/>
          </p:nvSpPr>
          <p:spPr bwMode="gray">
            <a:xfrm>
              <a:off x="761993" y="3556002"/>
              <a:ext cx="6858000" cy="2540001"/>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8" name="Rectangle 27"/>
            <p:cNvSpPr/>
            <p:nvPr userDrawn="1"/>
          </p:nvSpPr>
          <p:spPr bwMode="gray">
            <a:xfrm>
              <a:off x="1145875"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grpSp>
      <p:sp>
        <p:nvSpPr>
          <p:cNvPr id="32" name="Rectangle 31"/>
          <p:cNvSpPr/>
          <p:nvPr userDrawn="1"/>
        </p:nvSpPr>
        <p:spPr bwMode="white">
          <a:xfrm>
            <a:off x="501606" y="488935"/>
            <a:ext cx="1311092" cy="118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22"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13" name="Picture Placeholder 2"/>
          <p:cNvSpPr>
            <a:spLocks noGrp="1"/>
          </p:cNvSpPr>
          <p:nvPr>
            <p:ph type="pic" sz="quarter" idx="12"/>
          </p:nvPr>
        </p:nvSpPr>
        <p:spPr bwMode="auto">
          <a:xfrm>
            <a:off x="-2382"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US"/>
              <a:t>Drag picture to placeholder or click icon to add</a:t>
            </a:r>
            <a:endParaRPr lang="en-GB" dirty="0"/>
          </a:p>
        </p:txBody>
      </p:sp>
      <p:sp>
        <p:nvSpPr>
          <p:cNvPr id="17" name="Rectangle 2"/>
          <p:cNvSpPr>
            <a:spLocks noGrp="1" noChangeArrowheads="1"/>
          </p:cNvSpPr>
          <p:nvPr>
            <p:ph type="ctrTitle"/>
          </p:nvPr>
        </p:nvSpPr>
        <p:spPr>
          <a:xfrm>
            <a:off x="1145875" y="4028766"/>
            <a:ext cx="6177756" cy="865472"/>
          </a:xfrm>
          <a:noFill/>
        </p:spPr>
        <p:txBody>
          <a:bodyPr lIns="0" tIns="0" rIns="0"/>
          <a:lstStyle>
            <a:lvl1pPr>
              <a:defRPr sz="240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19" name="Rectangle 3"/>
          <p:cNvSpPr>
            <a:spLocks noGrp="1" noChangeArrowheads="1"/>
          </p:cNvSpPr>
          <p:nvPr>
            <p:ph type="subTitle" idx="1"/>
          </p:nvPr>
        </p:nvSpPr>
        <p:spPr>
          <a:xfrm>
            <a:off x="1145875" y="5092242"/>
            <a:ext cx="6177756" cy="770676"/>
          </a:xfrm>
        </p:spPr>
        <p:txBody>
          <a:bodyPr/>
          <a:lstStyle>
            <a:lvl1pPr marL="0" indent="0">
              <a:lnSpc>
                <a:spcPct val="90000"/>
              </a:lnSpc>
              <a:spcBef>
                <a:spcPct val="0"/>
              </a:spcBef>
              <a:spcAft>
                <a:spcPts val="0"/>
              </a:spcAft>
              <a:buFont typeface="Wingdings" pitchFamily="2" charset="2"/>
              <a:buNone/>
              <a:defRPr lang="en-GB" sz="1400" kern="1200" baseline="0" dirty="0">
                <a:solidFill>
                  <a:schemeClr val="tx1"/>
                </a:solidFill>
                <a:latin typeface="+mn-lt"/>
                <a:ea typeface="+mn-ea"/>
                <a:cs typeface="+mn-cs"/>
              </a:defRPr>
            </a:lvl1pPr>
          </a:lstStyle>
          <a:p>
            <a:r>
              <a:rPr lang="en-US"/>
              <a:t>Click to edit Master subtitle style</a:t>
            </a:r>
            <a:endParaRPr lang="en-GB" dirty="0"/>
          </a:p>
        </p:txBody>
      </p:sp>
      <p:sp>
        <p:nvSpPr>
          <p:cNvPr id="1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Tree>
    <p:extLst>
      <p:ext uri="{BB962C8B-B14F-4D97-AF65-F5344CB8AC3E}">
        <p14:creationId xmlns:p14="http://schemas.microsoft.com/office/powerpoint/2010/main" val="22917070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3232"/>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none" baseline="0" noProof="0" dirty="0" smtClean="0">
                <a:solidFill>
                  <a:schemeClr val="tx1"/>
                </a:solidFill>
                <a:latin typeface="+mj-lt"/>
                <a:ea typeface="+mj-ea"/>
                <a:cs typeface="+mj-cs"/>
              </a:defRPr>
            </a:lvl1pPr>
          </a:lstStyle>
          <a:p>
            <a:pPr lvl="0" algn="l" defTabSz="1219170" rtl="0" eaLnBrk="1" latinLnBrk="0" hangingPunct="1">
              <a:lnSpc>
                <a:spcPct val="95000"/>
              </a:lnSpc>
              <a:spcBef>
                <a:spcPct val="0"/>
              </a:spcBef>
              <a:buNone/>
            </a:pPr>
            <a:r>
              <a:rPr lang="en-US"/>
              <a:t>Click to edit Master title style</a:t>
            </a:r>
            <a:endParaRPr lang="en-GB" dirty="0"/>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4"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2 Line Heading">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3232"/>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none" baseline="0" noProof="0" dirty="0" smtClean="0">
                <a:solidFill>
                  <a:schemeClr val="tx1"/>
                </a:solidFill>
                <a:latin typeface="+mj-lt"/>
                <a:ea typeface="+mj-ea"/>
                <a:cs typeface="+mj-cs"/>
              </a:defRPr>
            </a:lvl1pPr>
          </a:lstStyle>
          <a:p>
            <a:pPr lvl="0" algn="l" defTabSz="1219170" rtl="0" eaLnBrk="1" latinLnBrk="0" hangingPunct="1">
              <a:lnSpc>
                <a:spcPct val="95000"/>
              </a:lnSpc>
              <a:spcBef>
                <a:spcPct val="0"/>
              </a:spcBef>
              <a:buNone/>
            </a:pPr>
            <a:r>
              <a:rPr lang="en-US"/>
              <a:t>Click to edit Master title style</a:t>
            </a:r>
            <a:endParaRPr lang="en-GB" dirty="0"/>
          </a:p>
        </p:txBody>
      </p:sp>
      <p:sp>
        <p:nvSpPr>
          <p:cNvPr id="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4"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6"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ation - Full Screen imag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1"/>
            <a:ext cx="12192000" cy="6858000"/>
          </a:xfrm>
        </p:spPr>
        <p:txBody>
          <a:bodyPr/>
          <a:lstStyle/>
          <a:p>
            <a:r>
              <a:rPr lang="en-US"/>
              <a:t>Drag picture to placeholder or click icon to add</a:t>
            </a:r>
            <a:endParaRPr lang="en-GB"/>
          </a:p>
        </p:txBody>
      </p:sp>
      <p:sp>
        <p:nvSpPr>
          <p:cNvPr id="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4"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6"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3" name="Text Placeholder 2"/>
          <p:cNvSpPr>
            <a:spLocks noGrp="1"/>
          </p:cNvSpPr>
          <p:nvPr>
            <p:ph type="body" sz="quarter" idx="13"/>
          </p:nvPr>
        </p:nvSpPr>
        <p:spPr>
          <a:xfrm>
            <a:off x="513180" y="1438480"/>
            <a:ext cx="11166562" cy="2861742"/>
          </a:xfrm>
        </p:spPr>
        <p:txBody>
          <a:bodyPr/>
          <a:lstStyle>
            <a:lvl1pPr>
              <a:lnSpc>
                <a:spcPct val="110000"/>
              </a:lnSpc>
              <a:defRPr lang="en-US" sz="3400" b="1" kern="1200" dirty="0" smtClean="0">
                <a:solidFill>
                  <a:schemeClr val="tx1"/>
                </a:solidFill>
                <a:latin typeface="+mj-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3136623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amp;A new">
    <p:spTree>
      <p:nvGrpSpPr>
        <p:cNvPr id="1" name=""/>
        <p:cNvGrpSpPr/>
        <p:nvPr/>
      </p:nvGrpSpPr>
      <p:grpSpPr>
        <a:xfrm>
          <a:off x="0" y="0"/>
          <a:ext cx="0" cy="0"/>
          <a:chOff x="0" y="0"/>
          <a:chExt cx="0" cy="0"/>
        </a:xfrm>
      </p:grpSpPr>
      <p:sp>
        <p:nvSpPr>
          <p:cNvPr id="22" name="Rectangle 21"/>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3" name="Rectangle 22"/>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4" name="Title 1"/>
          <p:cNvSpPr>
            <a:spLocks noGrp="1"/>
          </p:cNvSpPr>
          <p:nvPr>
            <p:ph type="title"/>
          </p:nvPr>
        </p:nvSpPr>
        <p:spPr>
          <a:xfrm>
            <a:off x="763200" y="2636980"/>
            <a:ext cx="5187472" cy="1362075"/>
          </a:xfrm>
          <a:prstGeom prst="rect">
            <a:avLst/>
          </a:prstGeom>
        </p:spPr>
        <p:txBody>
          <a:bodyPr lIns="0" tIns="0" rIns="0" bIns="0"/>
          <a:lstStyle>
            <a:lvl1pPr algn="l">
              <a:defRPr sz="1400" b="0" cap="none" baseline="0">
                <a:solidFill>
                  <a:schemeClr val="tx1"/>
                </a:solidFill>
                <a:latin typeface="+mj-lt"/>
              </a:defRPr>
            </a:lvl1pPr>
          </a:lstStyle>
          <a:p>
            <a:r>
              <a:rPr lang="en-US"/>
              <a:t>Click to edit Master title style</a:t>
            </a:r>
            <a:endParaRPr lang="en-GB" dirty="0"/>
          </a:p>
        </p:txBody>
      </p:sp>
      <p:sp>
        <p:nvSpPr>
          <p:cNvPr id="25" name="Text Placeholder 2"/>
          <p:cNvSpPr>
            <a:spLocks noGrp="1"/>
          </p:cNvSpPr>
          <p:nvPr>
            <p:ph type="body" idx="1"/>
          </p:nvPr>
        </p:nvSpPr>
        <p:spPr>
          <a:xfrm>
            <a:off x="763200" y="1696947"/>
            <a:ext cx="637576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2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27"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dirty="0">
                <a:solidFill>
                  <a:schemeClr val="tx1"/>
                </a:solidFill>
                <a:latin typeface="+mn-lt"/>
                <a:cs typeface="Arial" pitchFamily="34" charset="0"/>
              </a:rPr>
              <a:t>Copyright of Shell Trading and Supply</a:t>
            </a:r>
          </a:p>
        </p:txBody>
      </p:sp>
      <p:sp>
        <p:nvSpPr>
          <p:cNvPr id="2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29"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grpSp>
        <p:nvGrpSpPr>
          <p:cNvPr id="31" name="Group 30"/>
          <p:cNvGrpSpPr/>
          <p:nvPr userDrawn="1"/>
        </p:nvGrpSpPr>
        <p:grpSpPr bwMode="gray">
          <a:xfrm>
            <a:off x="6450013" y="2557463"/>
            <a:ext cx="5197475" cy="1917700"/>
            <a:chOff x="6450013" y="2557463"/>
            <a:chExt cx="5197475" cy="1917700"/>
          </a:xfrm>
        </p:grpSpPr>
        <p:sp>
          <p:nvSpPr>
            <p:cNvPr id="32" name="Freeform 6"/>
            <p:cNvSpPr>
              <a:spLocks noEditPoints="1"/>
            </p:cNvSpPr>
            <p:nvPr userDrawn="1"/>
          </p:nvSpPr>
          <p:spPr bwMode="gray">
            <a:xfrm>
              <a:off x="6450013" y="2557463"/>
              <a:ext cx="2005013" cy="1917700"/>
            </a:xfrm>
            <a:custGeom>
              <a:avLst/>
              <a:gdLst>
                <a:gd name="T0" fmla="*/ 274 w 346"/>
                <a:gd name="T1" fmla="*/ 331 h 331"/>
                <a:gd name="T2" fmla="*/ 250 w 346"/>
                <a:gd name="T3" fmla="*/ 302 h 331"/>
                <a:gd name="T4" fmla="*/ 167 w 346"/>
                <a:gd name="T5" fmla="*/ 322 h 331"/>
                <a:gd name="T6" fmla="*/ 0 w 346"/>
                <a:gd name="T7" fmla="*/ 156 h 331"/>
                <a:gd name="T8" fmla="*/ 167 w 346"/>
                <a:gd name="T9" fmla="*/ 0 h 331"/>
                <a:gd name="T10" fmla="*/ 334 w 346"/>
                <a:gd name="T11" fmla="*/ 162 h 331"/>
                <a:gd name="T12" fmla="*/ 295 w 346"/>
                <a:gd name="T13" fmla="*/ 268 h 331"/>
                <a:gd name="T14" fmla="*/ 346 w 346"/>
                <a:gd name="T15" fmla="*/ 320 h 331"/>
                <a:gd name="T16" fmla="*/ 274 w 346"/>
                <a:gd name="T17" fmla="*/ 331 h 331"/>
                <a:gd name="T18" fmla="*/ 238 w 346"/>
                <a:gd name="T19" fmla="*/ 207 h 331"/>
                <a:gd name="T20" fmla="*/ 252 w 346"/>
                <a:gd name="T21" fmla="*/ 162 h 331"/>
                <a:gd name="T22" fmla="*/ 167 w 346"/>
                <a:gd name="T23" fmla="*/ 76 h 331"/>
                <a:gd name="T24" fmla="*/ 82 w 346"/>
                <a:gd name="T25" fmla="*/ 156 h 331"/>
                <a:gd name="T26" fmla="*/ 167 w 346"/>
                <a:gd name="T27" fmla="*/ 246 h 331"/>
                <a:gd name="T28" fmla="*/ 191 w 346"/>
                <a:gd name="T29" fmla="*/ 242 h 331"/>
                <a:gd name="T30" fmla="*/ 143 w 346"/>
                <a:gd name="T31" fmla="*/ 194 h 331"/>
                <a:gd name="T32" fmla="*/ 217 w 346"/>
                <a:gd name="T33" fmla="*/ 185 h 331"/>
                <a:gd name="T34" fmla="*/ 238 w 346"/>
                <a:gd name="T35" fmla="*/ 20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331">
                  <a:moveTo>
                    <a:pt x="274" y="331"/>
                  </a:moveTo>
                  <a:cubicBezTo>
                    <a:pt x="250" y="302"/>
                    <a:pt x="250" y="302"/>
                    <a:pt x="250" y="302"/>
                  </a:cubicBezTo>
                  <a:cubicBezTo>
                    <a:pt x="227" y="316"/>
                    <a:pt x="199" y="322"/>
                    <a:pt x="167" y="322"/>
                  </a:cubicBezTo>
                  <a:cubicBezTo>
                    <a:pt x="70" y="322"/>
                    <a:pt x="0" y="253"/>
                    <a:pt x="0" y="156"/>
                  </a:cubicBezTo>
                  <a:cubicBezTo>
                    <a:pt x="0" y="64"/>
                    <a:pt x="80" y="0"/>
                    <a:pt x="167" y="0"/>
                  </a:cubicBezTo>
                  <a:cubicBezTo>
                    <a:pt x="261" y="0"/>
                    <a:pt x="334" y="64"/>
                    <a:pt x="334" y="162"/>
                  </a:cubicBezTo>
                  <a:cubicBezTo>
                    <a:pt x="334" y="202"/>
                    <a:pt x="320" y="237"/>
                    <a:pt x="295" y="268"/>
                  </a:cubicBezTo>
                  <a:cubicBezTo>
                    <a:pt x="346" y="320"/>
                    <a:pt x="346" y="320"/>
                    <a:pt x="346" y="320"/>
                  </a:cubicBezTo>
                  <a:lnTo>
                    <a:pt x="274" y="331"/>
                  </a:lnTo>
                  <a:close/>
                  <a:moveTo>
                    <a:pt x="238" y="207"/>
                  </a:moveTo>
                  <a:cubicBezTo>
                    <a:pt x="247" y="194"/>
                    <a:pt x="252" y="178"/>
                    <a:pt x="252" y="162"/>
                  </a:cubicBezTo>
                  <a:cubicBezTo>
                    <a:pt x="252" y="117"/>
                    <a:pt x="215" y="76"/>
                    <a:pt x="167" y="76"/>
                  </a:cubicBezTo>
                  <a:cubicBezTo>
                    <a:pt x="121" y="76"/>
                    <a:pt x="82" y="114"/>
                    <a:pt x="82" y="156"/>
                  </a:cubicBezTo>
                  <a:cubicBezTo>
                    <a:pt x="82" y="208"/>
                    <a:pt x="121" y="246"/>
                    <a:pt x="167" y="246"/>
                  </a:cubicBezTo>
                  <a:cubicBezTo>
                    <a:pt x="175" y="246"/>
                    <a:pt x="183" y="245"/>
                    <a:pt x="191" y="242"/>
                  </a:cubicBezTo>
                  <a:cubicBezTo>
                    <a:pt x="143" y="194"/>
                    <a:pt x="143" y="194"/>
                    <a:pt x="143" y="194"/>
                  </a:cubicBezTo>
                  <a:cubicBezTo>
                    <a:pt x="217" y="185"/>
                    <a:pt x="217" y="185"/>
                    <a:pt x="217" y="185"/>
                  </a:cubicBezTo>
                  <a:lnTo>
                    <a:pt x="238" y="20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7"/>
            <p:cNvSpPr>
              <a:spLocks noEditPoints="1"/>
            </p:cNvSpPr>
            <p:nvPr userDrawn="1"/>
          </p:nvSpPr>
          <p:spPr bwMode="gray">
            <a:xfrm>
              <a:off x="8426451" y="2586038"/>
              <a:ext cx="1441450" cy="1814513"/>
            </a:xfrm>
            <a:custGeom>
              <a:avLst/>
              <a:gdLst>
                <a:gd name="T0" fmla="*/ 190 w 249"/>
                <a:gd name="T1" fmla="*/ 257 h 313"/>
                <a:gd name="T2" fmla="*/ 79 w 249"/>
                <a:gd name="T3" fmla="*/ 313 h 313"/>
                <a:gd name="T4" fmla="*/ 0 w 249"/>
                <a:gd name="T5" fmla="*/ 233 h 313"/>
                <a:gd name="T6" fmla="*/ 92 w 249"/>
                <a:gd name="T7" fmla="*/ 124 h 313"/>
                <a:gd name="T8" fmla="*/ 60 w 249"/>
                <a:gd name="T9" fmla="*/ 58 h 313"/>
                <a:gd name="T10" fmla="*/ 119 w 249"/>
                <a:gd name="T11" fmla="*/ 0 h 313"/>
                <a:gd name="T12" fmla="*/ 174 w 249"/>
                <a:gd name="T13" fmla="*/ 56 h 313"/>
                <a:gd name="T14" fmla="*/ 117 w 249"/>
                <a:gd name="T15" fmla="*/ 130 h 313"/>
                <a:gd name="T16" fmla="*/ 192 w 249"/>
                <a:gd name="T17" fmla="*/ 232 h 313"/>
                <a:gd name="T18" fmla="*/ 230 w 249"/>
                <a:gd name="T19" fmla="*/ 190 h 313"/>
                <a:gd name="T20" fmla="*/ 245 w 249"/>
                <a:gd name="T21" fmla="*/ 198 h 313"/>
                <a:gd name="T22" fmla="*/ 203 w 249"/>
                <a:gd name="T23" fmla="*/ 246 h 313"/>
                <a:gd name="T24" fmla="*/ 249 w 249"/>
                <a:gd name="T25" fmla="*/ 307 h 313"/>
                <a:gd name="T26" fmla="*/ 228 w 249"/>
                <a:gd name="T27" fmla="*/ 307 h 313"/>
                <a:gd name="T28" fmla="*/ 190 w 249"/>
                <a:gd name="T29" fmla="*/ 257 h 313"/>
                <a:gd name="T30" fmla="*/ 84 w 249"/>
                <a:gd name="T31" fmla="*/ 152 h 313"/>
                <a:gd name="T32" fmla="*/ 19 w 249"/>
                <a:gd name="T33" fmla="*/ 231 h 313"/>
                <a:gd name="T34" fmla="*/ 79 w 249"/>
                <a:gd name="T35" fmla="*/ 295 h 313"/>
                <a:gd name="T36" fmla="*/ 179 w 249"/>
                <a:gd name="T37" fmla="*/ 242 h 313"/>
                <a:gd name="T38" fmla="*/ 103 w 249"/>
                <a:gd name="T39" fmla="*/ 139 h 313"/>
                <a:gd name="T40" fmla="*/ 84 w 249"/>
                <a:gd name="T41" fmla="*/ 152 h 313"/>
                <a:gd name="T42" fmla="*/ 79 w 249"/>
                <a:gd name="T43" fmla="*/ 60 h 313"/>
                <a:gd name="T44" fmla="*/ 106 w 249"/>
                <a:gd name="T45" fmla="*/ 115 h 313"/>
                <a:gd name="T46" fmla="*/ 154 w 249"/>
                <a:gd name="T47" fmla="*/ 55 h 313"/>
                <a:gd name="T48" fmla="*/ 118 w 249"/>
                <a:gd name="T49" fmla="*/ 18 h 313"/>
                <a:gd name="T50" fmla="*/ 79 w 249"/>
                <a:gd name="T51"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13">
                  <a:moveTo>
                    <a:pt x="190" y="257"/>
                  </a:moveTo>
                  <a:cubicBezTo>
                    <a:pt x="156" y="285"/>
                    <a:pt x="118" y="313"/>
                    <a:pt x="79" y="313"/>
                  </a:cubicBezTo>
                  <a:cubicBezTo>
                    <a:pt x="34" y="313"/>
                    <a:pt x="0" y="277"/>
                    <a:pt x="0" y="233"/>
                  </a:cubicBezTo>
                  <a:cubicBezTo>
                    <a:pt x="0" y="181"/>
                    <a:pt x="50" y="150"/>
                    <a:pt x="92" y="124"/>
                  </a:cubicBezTo>
                  <a:cubicBezTo>
                    <a:pt x="78" y="104"/>
                    <a:pt x="60" y="84"/>
                    <a:pt x="60" y="58"/>
                  </a:cubicBezTo>
                  <a:cubicBezTo>
                    <a:pt x="60" y="26"/>
                    <a:pt x="87" y="0"/>
                    <a:pt x="119" y="0"/>
                  </a:cubicBezTo>
                  <a:cubicBezTo>
                    <a:pt x="150" y="0"/>
                    <a:pt x="174" y="25"/>
                    <a:pt x="174" y="56"/>
                  </a:cubicBezTo>
                  <a:cubicBezTo>
                    <a:pt x="174" y="90"/>
                    <a:pt x="146" y="110"/>
                    <a:pt x="117" y="130"/>
                  </a:cubicBezTo>
                  <a:cubicBezTo>
                    <a:pt x="192" y="232"/>
                    <a:pt x="192" y="232"/>
                    <a:pt x="192" y="232"/>
                  </a:cubicBezTo>
                  <a:cubicBezTo>
                    <a:pt x="230" y="190"/>
                    <a:pt x="230" y="190"/>
                    <a:pt x="230" y="190"/>
                  </a:cubicBezTo>
                  <a:cubicBezTo>
                    <a:pt x="245" y="198"/>
                    <a:pt x="245" y="198"/>
                    <a:pt x="245" y="198"/>
                  </a:cubicBezTo>
                  <a:cubicBezTo>
                    <a:pt x="203" y="246"/>
                    <a:pt x="203" y="246"/>
                    <a:pt x="203" y="246"/>
                  </a:cubicBezTo>
                  <a:cubicBezTo>
                    <a:pt x="249" y="307"/>
                    <a:pt x="249" y="307"/>
                    <a:pt x="249" y="307"/>
                  </a:cubicBezTo>
                  <a:cubicBezTo>
                    <a:pt x="228" y="307"/>
                    <a:pt x="228" y="307"/>
                    <a:pt x="228" y="307"/>
                  </a:cubicBezTo>
                  <a:lnTo>
                    <a:pt x="190" y="257"/>
                  </a:lnTo>
                  <a:close/>
                  <a:moveTo>
                    <a:pt x="84" y="152"/>
                  </a:moveTo>
                  <a:cubicBezTo>
                    <a:pt x="55" y="170"/>
                    <a:pt x="19" y="193"/>
                    <a:pt x="19" y="231"/>
                  </a:cubicBezTo>
                  <a:cubicBezTo>
                    <a:pt x="19" y="265"/>
                    <a:pt x="44" y="295"/>
                    <a:pt x="79" y="295"/>
                  </a:cubicBezTo>
                  <a:cubicBezTo>
                    <a:pt x="114" y="295"/>
                    <a:pt x="151" y="265"/>
                    <a:pt x="179" y="242"/>
                  </a:cubicBezTo>
                  <a:cubicBezTo>
                    <a:pt x="103" y="139"/>
                    <a:pt x="103" y="139"/>
                    <a:pt x="103" y="139"/>
                  </a:cubicBezTo>
                  <a:lnTo>
                    <a:pt x="84" y="152"/>
                  </a:lnTo>
                  <a:close/>
                  <a:moveTo>
                    <a:pt x="79" y="60"/>
                  </a:moveTo>
                  <a:cubicBezTo>
                    <a:pt x="79" y="81"/>
                    <a:pt x="95" y="97"/>
                    <a:pt x="106" y="115"/>
                  </a:cubicBezTo>
                  <a:cubicBezTo>
                    <a:pt x="127" y="99"/>
                    <a:pt x="154" y="86"/>
                    <a:pt x="154" y="55"/>
                  </a:cubicBezTo>
                  <a:cubicBezTo>
                    <a:pt x="154" y="35"/>
                    <a:pt x="138" y="18"/>
                    <a:pt x="118" y="18"/>
                  </a:cubicBezTo>
                  <a:cubicBezTo>
                    <a:pt x="96" y="18"/>
                    <a:pt x="79" y="39"/>
                    <a:pt x="7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8"/>
            <p:cNvSpPr>
              <a:spLocks noEditPoints="1"/>
            </p:cNvSpPr>
            <p:nvPr userDrawn="1"/>
          </p:nvSpPr>
          <p:spPr bwMode="gray">
            <a:xfrm>
              <a:off x="9821863" y="2614613"/>
              <a:ext cx="1825625" cy="1751013"/>
            </a:xfrm>
            <a:custGeom>
              <a:avLst/>
              <a:gdLst>
                <a:gd name="T0" fmla="*/ 380 w 1150"/>
                <a:gd name="T1" fmla="*/ 913 h 1103"/>
                <a:gd name="T2" fmla="*/ 303 w 1150"/>
                <a:gd name="T3" fmla="*/ 1103 h 1103"/>
                <a:gd name="T4" fmla="*/ 0 w 1150"/>
                <a:gd name="T5" fmla="*/ 1103 h 1103"/>
                <a:gd name="T6" fmla="*/ 424 w 1150"/>
                <a:gd name="T7" fmla="*/ 0 h 1103"/>
                <a:gd name="T8" fmla="*/ 734 w 1150"/>
                <a:gd name="T9" fmla="*/ 0 h 1103"/>
                <a:gd name="T10" fmla="*/ 1150 w 1150"/>
                <a:gd name="T11" fmla="*/ 1103 h 1103"/>
                <a:gd name="T12" fmla="*/ 843 w 1150"/>
                <a:gd name="T13" fmla="*/ 1103 h 1103"/>
                <a:gd name="T14" fmla="*/ 774 w 1150"/>
                <a:gd name="T15" fmla="*/ 913 h 1103"/>
                <a:gd name="T16" fmla="*/ 380 w 1150"/>
                <a:gd name="T17" fmla="*/ 913 h 1103"/>
                <a:gd name="T18" fmla="*/ 581 w 1150"/>
                <a:gd name="T19" fmla="*/ 344 h 1103"/>
                <a:gd name="T20" fmla="*/ 577 w 1150"/>
                <a:gd name="T21" fmla="*/ 344 h 1103"/>
                <a:gd name="T22" fmla="*/ 456 w 1150"/>
                <a:gd name="T23" fmla="*/ 694 h 1103"/>
                <a:gd name="T24" fmla="*/ 697 w 1150"/>
                <a:gd name="T25" fmla="*/ 694 h 1103"/>
                <a:gd name="T26" fmla="*/ 581 w 1150"/>
                <a:gd name="T27" fmla="*/ 344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0" h="1103">
                  <a:moveTo>
                    <a:pt x="380" y="913"/>
                  </a:moveTo>
                  <a:lnTo>
                    <a:pt x="303" y="1103"/>
                  </a:lnTo>
                  <a:lnTo>
                    <a:pt x="0" y="1103"/>
                  </a:lnTo>
                  <a:lnTo>
                    <a:pt x="424" y="0"/>
                  </a:lnTo>
                  <a:lnTo>
                    <a:pt x="734" y="0"/>
                  </a:lnTo>
                  <a:lnTo>
                    <a:pt x="1150" y="1103"/>
                  </a:lnTo>
                  <a:lnTo>
                    <a:pt x="843" y="1103"/>
                  </a:lnTo>
                  <a:lnTo>
                    <a:pt x="774" y="913"/>
                  </a:lnTo>
                  <a:lnTo>
                    <a:pt x="380" y="913"/>
                  </a:lnTo>
                  <a:close/>
                  <a:moveTo>
                    <a:pt x="581" y="344"/>
                  </a:moveTo>
                  <a:lnTo>
                    <a:pt x="577" y="344"/>
                  </a:lnTo>
                  <a:lnTo>
                    <a:pt x="456" y="694"/>
                  </a:lnTo>
                  <a:lnTo>
                    <a:pt x="697" y="694"/>
                  </a:lnTo>
                  <a:lnTo>
                    <a:pt x="581" y="3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1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2"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dirty="0">
                <a:solidFill>
                  <a:schemeClr val="tx1"/>
                </a:solidFill>
                <a:latin typeface="+mn-lt"/>
                <a:cs typeface="Arial" pitchFamily="34" charset="0"/>
              </a:rPr>
              <a:t>Copyright of Shell Trading and Supply</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spTree>
      <p:nvGrpSpPr>
        <p:cNvPr id="1" name=""/>
        <p:cNvGrpSpPr/>
        <p:nvPr/>
      </p:nvGrpSpPr>
      <p:grpSpPr>
        <a:xfrm>
          <a:off x="0" y="0"/>
          <a:ext cx="0" cy="0"/>
          <a:chOff x="0" y="0"/>
          <a:chExt cx="0" cy="0"/>
        </a:xfrm>
      </p:grpSpPr>
      <p:sp>
        <p:nvSpPr>
          <p:cNvPr id="19" name="Rectangle 18"/>
          <p:cNvSpPr/>
          <p:nvPr userDrawn="1"/>
        </p:nvSpPr>
        <p:spPr bwMode="gray">
          <a:xfrm>
            <a:off x="0" y="4313786"/>
            <a:ext cx="12191999"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0" name="Rectangle 2"/>
          <p:cNvSpPr>
            <a:spLocks noGrp="1" noChangeArrowheads="1"/>
          </p:cNvSpPr>
          <p:nvPr>
            <p:ph type="ctrTitle"/>
          </p:nvPr>
        </p:nvSpPr>
        <p:spPr>
          <a:xfrm>
            <a:off x="1779490" y="960120"/>
            <a:ext cx="9899747" cy="1584041"/>
          </a:xfrm>
          <a:noFill/>
        </p:spPr>
        <p:txBody>
          <a:bodyPr lIns="0" tIns="0" rIns="0"/>
          <a:lstStyle>
            <a:lvl1pPr>
              <a:lnSpc>
                <a:spcPct val="110000"/>
              </a:lnSpc>
              <a:defRPr sz="2800" b="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21" name="Rectangle 3"/>
          <p:cNvSpPr>
            <a:spLocks noGrp="1" noChangeArrowheads="1"/>
          </p:cNvSpPr>
          <p:nvPr>
            <p:ph type="subTitle" idx="1"/>
          </p:nvPr>
        </p:nvSpPr>
        <p:spPr>
          <a:xfrm>
            <a:off x="1779490" y="3310197"/>
            <a:ext cx="4831323"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US"/>
              <a:t>Click to edit Master subtitle style</a:t>
            </a:r>
            <a:endParaRPr lang="en-GB" dirty="0"/>
          </a:p>
        </p:txBody>
      </p:sp>
      <p:sp>
        <p:nvSpPr>
          <p:cNvPr id="22" name="Text Placeholder 31"/>
          <p:cNvSpPr>
            <a:spLocks noGrp="1"/>
          </p:cNvSpPr>
          <p:nvPr>
            <p:ph type="body" sz="quarter" idx="10" hasCustomPrompt="1"/>
          </p:nvPr>
        </p:nvSpPr>
        <p:spPr>
          <a:xfrm>
            <a:off x="1779490" y="4588235"/>
            <a:ext cx="4870924" cy="237600"/>
          </a:xfrm>
        </p:spPr>
        <p:txBody>
          <a:bodyPr anchor="t" anchorCtr="0"/>
          <a:lstStyle>
            <a:lvl1pPr>
              <a:lnSpc>
                <a:spcPct val="100000"/>
              </a:lnSpc>
              <a:buNone/>
              <a:defRPr sz="1400">
                <a:solidFill>
                  <a:schemeClr val="tx1"/>
                </a:solidFill>
                <a:latin typeface="+mj-lt"/>
              </a:defRPr>
            </a:lvl1pPr>
          </a:lstStyle>
          <a:p>
            <a:pPr lvl="0"/>
            <a:r>
              <a:rPr lang="en-GB" dirty="0"/>
              <a:t>Click to insert Author’s Name</a:t>
            </a:r>
          </a:p>
        </p:txBody>
      </p:sp>
      <p:sp>
        <p:nvSpPr>
          <p:cNvPr id="23" name="Text Placeholder 31"/>
          <p:cNvSpPr>
            <a:spLocks noGrp="1"/>
          </p:cNvSpPr>
          <p:nvPr>
            <p:ph type="body" sz="quarter" idx="11" hasCustomPrompt="1"/>
          </p:nvPr>
        </p:nvSpPr>
        <p:spPr>
          <a:xfrm>
            <a:off x="1779490" y="4840063"/>
            <a:ext cx="4870924" cy="489785"/>
          </a:xfrm>
        </p:spPr>
        <p:txBody>
          <a:bodyPr anchor="t" anchorCtr="0"/>
          <a:lstStyle>
            <a:lvl1pPr>
              <a:lnSpc>
                <a:spcPct val="100000"/>
              </a:lnSpc>
              <a:buNone/>
              <a:defRPr sz="1400">
                <a:solidFill>
                  <a:schemeClr val="tx1"/>
                </a:solidFill>
                <a:latin typeface="+mn-lt"/>
              </a:defRPr>
            </a:lvl1pPr>
          </a:lstStyle>
          <a:p>
            <a:pPr lvl="0"/>
            <a:r>
              <a:rPr lang="en-GB" dirty="0"/>
              <a:t>Click to insert Role in Organisation</a:t>
            </a:r>
          </a:p>
        </p:txBody>
      </p:sp>
      <p:sp>
        <p:nvSpPr>
          <p:cNvPr id="30"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dirty="0">
                <a:solidFill>
                  <a:schemeClr val="tx1"/>
                </a:solidFill>
                <a:latin typeface="+mn-lt"/>
                <a:cs typeface="Arial" pitchFamily="34" charset="0"/>
              </a:rPr>
              <a:t>Copyright of Shell Trading and Supply</a:t>
            </a:r>
          </a:p>
        </p:txBody>
      </p:sp>
      <p:sp>
        <p:nvSpPr>
          <p:cNvPr id="3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36" name="Rectangle 35"/>
          <p:cNvSpPr/>
          <p:nvPr userDrawn="1"/>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pic>
        <p:nvPicPr>
          <p:cNvPr id="37" name="Picture 36" descr="PECT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 y="645968"/>
            <a:ext cx="1524000" cy="1524000"/>
          </a:xfrm>
          <a:prstGeom prst="rect">
            <a:avLst/>
          </a:prstGeom>
        </p:spPr>
      </p:pic>
      <p:sp>
        <p:nvSpPr>
          <p:cNvPr id="3" name="Picture Placeholder 2"/>
          <p:cNvSpPr>
            <a:spLocks noGrp="1"/>
          </p:cNvSpPr>
          <p:nvPr userDrawn="1">
            <p:ph type="pic" sz="quarter" idx="12"/>
          </p:nvPr>
        </p:nvSpPr>
        <p:spPr>
          <a:xfrm>
            <a:off x="6848418" y="2795384"/>
            <a:ext cx="4830819" cy="3049484"/>
          </a:xfrm>
        </p:spPr>
        <p:txBody>
          <a:bodyPr/>
          <a:lstStyle>
            <a:lvl1pPr>
              <a:defRPr sz="2133"/>
            </a:lvl1pPr>
          </a:lstStyle>
          <a:p>
            <a:r>
              <a:rPr lang="en-US"/>
              <a:t>Drag picture to placeholder or click icon to add</a:t>
            </a:r>
            <a:endParaRPr lang="en-GB" dirty="0"/>
          </a:p>
        </p:txBody>
      </p:sp>
      <p:sp>
        <p:nvSpPr>
          <p:cNvPr id="112"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13"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Tree>
    <p:extLst>
      <p:ext uri="{BB962C8B-B14F-4D97-AF65-F5344CB8AC3E}">
        <p14:creationId xmlns:p14="http://schemas.microsoft.com/office/powerpoint/2010/main" val="337052060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Mandato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5889" y="1278889"/>
            <a:ext cx="4300222" cy="4300222"/>
          </a:xfrm>
          <a:prstGeom prst="rect">
            <a:avLst/>
          </a:prstGeom>
        </p:spPr>
      </p:pic>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1DF909-BEB9-4BD0-9DEF-1B96A2E38171}"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F7668-E986-45CF-9C79-416296D760A8}" type="slidenum">
              <a:rPr lang="en-US" smtClean="0"/>
              <a:t>‹#›</a:t>
            </a:fld>
            <a:endParaRPr lang="en-US"/>
          </a:p>
        </p:txBody>
      </p:sp>
    </p:spTree>
    <p:extLst>
      <p:ext uri="{BB962C8B-B14F-4D97-AF65-F5344CB8AC3E}">
        <p14:creationId xmlns:p14="http://schemas.microsoft.com/office/powerpoint/2010/main" val="1887041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efs &amp; Cautionar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32BAE6A-B452-4007-8177-56DD051636F9}" type="slidenum">
              <a:rPr lang="en-GB" smtClean="0"/>
              <a:pPr/>
              <a:t>‹#›</a:t>
            </a:fld>
            <a:endParaRPr lang="en-GB"/>
          </a:p>
        </p:txBody>
      </p:sp>
      <p:sp>
        <p:nvSpPr>
          <p:cNvPr id="10" name="Rectangle 9"/>
          <p:cNvSpPr/>
          <p:nvPr/>
        </p:nvSpPr>
        <p:spPr>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 name="Title 7"/>
          <p:cNvSpPr>
            <a:spLocks noGrp="1"/>
          </p:cNvSpPr>
          <p:nvPr>
            <p:ph type="title" hasCustomPrompt="1"/>
          </p:nvPr>
        </p:nvSpPr>
        <p:spPr>
          <a:xfrm>
            <a:off x="508001" y="507999"/>
            <a:ext cx="2539992" cy="1016000"/>
          </a:xfrm>
        </p:spPr>
        <p:txBody>
          <a:bodyPr/>
          <a:lstStyle>
            <a:lvl1pPr>
              <a:lnSpc>
                <a:spcPct val="100000"/>
              </a:lnSpc>
              <a:defRPr/>
            </a:lvl1pPr>
          </a:lstStyle>
          <a:p>
            <a:r>
              <a:rPr lang="en-GB"/>
              <a:t>Click to edit title</a:t>
            </a:r>
            <a:endParaRPr lang="en-US"/>
          </a:p>
        </p:txBody>
      </p:sp>
      <p:sp>
        <p:nvSpPr>
          <p:cNvPr id="5" name="Content Placeholder 4"/>
          <p:cNvSpPr>
            <a:spLocks noGrp="1"/>
          </p:cNvSpPr>
          <p:nvPr>
            <p:ph sz="quarter" idx="13" hasCustomPrompt="1"/>
          </p:nvPr>
        </p:nvSpPr>
        <p:spPr>
          <a:xfrm>
            <a:off x="3301993" y="762000"/>
            <a:ext cx="8382000" cy="5080000"/>
          </a:xfrm>
        </p:spPr>
        <p:txBody>
          <a:bodyPr tIns="50800"/>
          <a:lstStyle>
            <a:lvl1pPr>
              <a:defRPr sz="1000" b="0" baseline="0"/>
            </a:lvl1pPr>
            <a:lvl2pPr>
              <a:defRPr sz="1000"/>
            </a:lvl2pPr>
            <a:lvl3pPr>
              <a:defRPr sz="1000"/>
            </a:lvl3pPr>
            <a:lvl4pPr>
              <a:defRPr sz="1000"/>
            </a:lvl4pPr>
            <a:lvl5pPr>
              <a:defRPr sz="1000"/>
            </a:lvl5pPr>
          </a:lstStyle>
          <a:p>
            <a:pPr lvl="0"/>
            <a:r>
              <a:rPr lang="en-GB"/>
              <a:t>Click to add definitions and cautionary note</a:t>
            </a:r>
            <a:endParaRPr lang="en-US"/>
          </a:p>
        </p:txBody>
      </p:sp>
      <p:sp>
        <p:nvSpPr>
          <p:cNvPr id="92" name="Text Placeholder 73"/>
          <p:cNvSpPr>
            <a:spLocks noGrp="1"/>
          </p:cNvSpPr>
          <p:nvPr>
            <p:ph type="body" sz="quarter" idx="14" hasCustomPrompt="1"/>
          </p:nvPr>
        </p:nvSpPr>
        <p:spPr>
          <a:xfrm>
            <a:off x="508010" y="6096000"/>
            <a:ext cx="11175983" cy="254001"/>
          </a:xfrm>
          <a:noFill/>
          <a:ln w="9525" cap="flat" cmpd="sng" algn="ctr">
            <a:noFill/>
            <a:prstDash val="solid"/>
            <a:round/>
            <a:headEnd type="none" w="med" len="med"/>
            <a:tailEnd type="none" w="med" len="med"/>
          </a:ln>
          <a:effectLst/>
        </p:spPr>
        <p:txBody>
          <a:bodyPr lIns="0" tIns="0" bIns="25400" anchor="ctr"/>
          <a:lstStyle>
            <a:lvl1pPr>
              <a:defRPr lang="en-GB" sz="800" b="0" kern="1200" baseline="0" smtClean="0">
                <a:solidFill>
                  <a:schemeClr val="tx1"/>
                </a:solidFill>
                <a:latin typeface="+mn-lt"/>
                <a:ea typeface="ヒラギノ角ゴ Pro W3" charset="-128"/>
                <a:cs typeface="Arial" pitchFamily="34" charset="0"/>
              </a:defRPr>
            </a:lvl1pPr>
            <a:lvl2pPr>
              <a:defRPr lang="en-GB" sz="2300" kern="1200" smtClean="0">
                <a:solidFill>
                  <a:schemeClr val="tx1"/>
                </a:solidFill>
                <a:latin typeface="Arial" pitchFamily="34" charset="0"/>
                <a:ea typeface="ヒラギノ角ゴ Pro W3" charset="-128"/>
                <a:cs typeface="Arial" pitchFamily="34" charset="0"/>
              </a:defRPr>
            </a:lvl2pPr>
            <a:lvl3pPr>
              <a:defRPr lang="en-GB" sz="2300" kern="1200" smtClean="0">
                <a:solidFill>
                  <a:schemeClr val="tx1"/>
                </a:solidFill>
                <a:latin typeface="Arial" pitchFamily="34" charset="0"/>
                <a:ea typeface="ヒラギノ角ゴ Pro W3" charset="-128"/>
                <a:cs typeface="Arial" pitchFamily="34" charset="0"/>
              </a:defRPr>
            </a:lvl3pPr>
            <a:lvl4pPr>
              <a:defRPr lang="en-GB" sz="2300" smtClean="0">
                <a:latin typeface="Arial" pitchFamily="34" charset="0"/>
              </a:defRPr>
            </a:lvl4pPr>
            <a:lvl5pPr>
              <a:defRPr lang="en-US" sz="2300">
                <a:latin typeface="Arial" pitchFamily="34" charset="0"/>
              </a:defRPr>
            </a:lvl5pPr>
          </a:lstStyle>
          <a:p>
            <a:pPr lvl="0" defTabSz="873123" eaLnBrk="0" hangingPunct="0">
              <a:spcAft>
                <a:spcPct val="0"/>
              </a:spcAft>
            </a:pPr>
            <a:r>
              <a:rPr lang="en-GB"/>
              <a:t>Click to add notes</a:t>
            </a:r>
            <a:endParaRPr lang="en-US"/>
          </a:p>
        </p:txBody>
      </p:sp>
      <p:sp>
        <p:nvSpPr>
          <p:cNvPr id="9" name="Rectangle 8"/>
          <p:cNvSpPr/>
          <p:nvPr userDrawn="1"/>
        </p:nvSpPr>
        <p:spPr>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352118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none" baseline="0" noProof="0" dirty="0" smtClean="0">
                <a:solidFill>
                  <a:schemeClr val="tx1"/>
                </a:solidFill>
                <a:latin typeface="+mj-lt"/>
                <a:ea typeface="+mj-ea"/>
                <a:cs typeface="+mj-cs"/>
              </a:defRPr>
            </a:lvl1pPr>
          </a:lstStyle>
          <a:p>
            <a:pPr lvl="0" algn="l" defTabSz="1219170" rtl="0" eaLnBrk="1" latinLnBrk="0" hangingPunct="1">
              <a:lnSpc>
                <a:spcPct val="95000"/>
              </a:lnSpc>
              <a:spcBef>
                <a:spcPct val="0"/>
              </a:spcBef>
              <a:buNone/>
            </a:pPr>
            <a:r>
              <a:rPr lang="nl-NL"/>
              <a:t>Titelstijl van model bewerken</a:t>
            </a:r>
            <a:endParaRPr lang="en-GB" dirty="0"/>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October 2016</a:t>
            </a:r>
            <a:endParaRPr lang="en-GB" dirty="0"/>
          </a:p>
        </p:txBody>
      </p:sp>
    </p:spTree>
    <p:extLst>
      <p:ext uri="{BB962C8B-B14F-4D97-AF65-F5344CB8AC3E}">
        <p14:creationId xmlns:p14="http://schemas.microsoft.com/office/powerpoint/2010/main" val="22011639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3">
    <p:spTree>
      <p:nvGrpSpPr>
        <p:cNvPr id="1" name=""/>
        <p:cNvGrpSpPr/>
        <p:nvPr/>
      </p:nvGrpSpPr>
      <p:grpSpPr>
        <a:xfrm>
          <a:off x="0" y="0"/>
          <a:ext cx="0" cy="0"/>
          <a:chOff x="0" y="0"/>
          <a:chExt cx="0" cy="0"/>
        </a:xfrm>
      </p:grpSpPr>
      <p:grpSp>
        <p:nvGrpSpPr>
          <p:cNvPr id="2" name="Group 1"/>
          <p:cNvGrpSpPr/>
          <p:nvPr userDrawn="1"/>
        </p:nvGrpSpPr>
        <p:grpSpPr bwMode="gray">
          <a:xfrm>
            <a:off x="744114" y="3556002"/>
            <a:ext cx="6875879" cy="2803523"/>
            <a:chOff x="744114" y="3556002"/>
            <a:chExt cx="6875879" cy="2803523"/>
          </a:xfrm>
        </p:grpSpPr>
        <p:sp>
          <p:nvSpPr>
            <p:cNvPr id="113" name="Rectangle 112"/>
            <p:cNvSpPr/>
            <p:nvPr userDrawn="1"/>
          </p:nvSpPr>
          <p:spPr bwMode="gray">
            <a:xfrm>
              <a:off x="761993" y="3556002"/>
              <a:ext cx="6858000" cy="2803523"/>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0" name="Rectangle 109"/>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pic>
          <p:nvPicPr>
            <p:cNvPr id="111" name="Picture 110" descr="PECT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114" y="3678108"/>
              <a:ext cx="1465237" cy="1465237"/>
            </a:xfrm>
            <a:prstGeom prst="rect">
              <a:avLst/>
            </a:prstGeom>
          </p:spPr>
        </p:pic>
      </p:grpSp>
      <p:sp>
        <p:nvSpPr>
          <p:cNvPr id="3" name="Picture Placeholder 2"/>
          <p:cNvSpPr>
            <a:spLocks noGrp="1"/>
          </p:cNvSpPr>
          <p:nvPr>
            <p:ph type="pic" sz="quarter" idx="12"/>
          </p:nvPr>
        </p:nvSpPr>
        <p:spPr bwMode="auto">
          <a:xfrm>
            <a:off x="-2382"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US"/>
              <a:t>Drag picture to placeholder or click icon to add</a:t>
            </a:r>
            <a:endParaRPr lang="en-GB" dirty="0"/>
          </a:p>
        </p:txBody>
      </p:sp>
      <p:sp>
        <p:nvSpPr>
          <p:cNvPr id="106" name="Text Box 11" descr="&lt;COMPANY_NAME&gt;"/>
          <p:cNvSpPr txBox="1">
            <a:spLocks noChangeArrowheads="1"/>
          </p:cNvSpPr>
          <p:nvPr userDrawn="1"/>
        </p:nvSpPr>
        <p:spPr bwMode="auto">
          <a:xfrm>
            <a:off x="760379" y="6462713"/>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dirty="0">
                <a:solidFill>
                  <a:schemeClr val="tx1"/>
                </a:solidFill>
                <a:latin typeface="+mn-lt"/>
                <a:cs typeface="Arial" pitchFamily="34" charset="0"/>
              </a:rPr>
              <a:t>Copyright of Shell Trading and Supply</a:t>
            </a:r>
          </a:p>
        </p:txBody>
      </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02" name="Rectangle 2"/>
          <p:cNvSpPr>
            <a:spLocks noGrp="1" noChangeArrowheads="1"/>
          </p:cNvSpPr>
          <p:nvPr>
            <p:ph type="ctrTitle"/>
          </p:nvPr>
        </p:nvSpPr>
        <p:spPr>
          <a:xfrm>
            <a:off x="2175500" y="4059936"/>
            <a:ext cx="5179738" cy="1047891"/>
          </a:xfrm>
          <a:noFill/>
        </p:spPr>
        <p:txBody>
          <a:bodyPr lIns="0" tIns="0" rIns="0"/>
          <a:lstStyle>
            <a:lvl1pPr>
              <a:lnSpc>
                <a:spcPct val="100000"/>
              </a:lnSpc>
              <a:defRPr sz="2400" b="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US"/>
              <a:t>Click to edit Master subtitle style</a:t>
            </a:r>
            <a:endParaRPr lang="en-GB" dirty="0"/>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mj-lt"/>
              </a:defRPr>
            </a:lvl1pPr>
          </a:lstStyle>
          <a:p>
            <a:pPr lvl="0"/>
            <a:r>
              <a:rPr lang="en-GB" dirty="0"/>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GB" dirty="0"/>
              <a:t>Click to insert Role in Organisation</a:t>
            </a:r>
          </a:p>
        </p:txBody>
      </p:sp>
      <p:sp>
        <p:nvSpPr>
          <p:cNvPr id="9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88"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Tree>
    <p:extLst>
      <p:ext uri="{BB962C8B-B14F-4D97-AF65-F5344CB8AC3E}">
        <p14:creationId xmlns:p14="http://schemas.microsoft.com/office/powerpoint/2010/main" val="3755712602"/>
      </p:ext>
    </p:extLst>
  </p:cSld>
  <p:clrMapOvr>
    <a:masterClrMapping/>
  </p:clrMapOvr>
  <p:transition/>
  <p:extLst mod="1">
    <p:ext uri="{DCECCB84-F9BA-43D5-87BE-67443E8EF086}">
      <p15:sldGuideLst xmlns:p15="http://schemas.microsoft.com/office/powerpoint/2012/main">
        <p15:guide id="1" orient="horz" pos="3058" userDrawn="1">
          <p15:clr>
            <a:srgbClr val="FBAE40"/>
          </p15:clr>
        </p15:guide>
        <p15:guide id="2" orient="horz" pos="223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bwMode="auto">
          <a:xfrm>
            <a:off x="-2382" y="0"/>
            <a:ext cx="12194723" cy="6857999"/>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4723" h="6857999">
                <a:moveTo>
                  <a:pt x="0" y="0"/>
                </a:moveTo>
                <a:lnTo>
                  <a:pt x="12194723" y="0"/>
                </a:lnTo>
                <a:lnTo>
                  <a:pt x="12194723" y="6857999"/>
                </a:lnTo>
                <a:lnTo>
                  <a:pt x="0" y="6857999"/>
                </a:lnTo>
                <a:lnTo>
                  <a:pt x="0" y="0"/>
                </a:lnTo>
                <a:close/>
                <a:moveTo>
                  <a:pt x="753155" y="3560901"/>
                </a:moveTo>
                <a:lnTo>
                  <a:pt x="763913" y="6359075"/>
                </a:lnTo>
                <a:lnTo>
                  <a:pt x="7622163" y="6355342"/>
                </a:lnTo>
                <a:cubicBezTo>
                  <a:pt x="7618577" y="5510947"/>
                  <a:pt x="7626189" y="4405296"/>
                  <a:pt x="7622603" y="3560901"/>
                </a:cubicBezTo>
                <a:lnTo>
                  <a:pt x="753155" y="3560901"/>
                </a:lnTo>
                <a:close/>
              </a:path>
            </a:pathLst>
          </a:custGeom>
          <a:noFill/>
          <a:ln w="9525" algn="ctr">
            <a:noFill/>
            <a:miter lim="800000"/>
            <a:headEnd/>
            <a:tailEnd/>
          </a:ln>
        </p:spPr>
        <p:txBody>
          <a:bodyPr/>
          <a:lstStyle>
            <a:lvl1pPr>
              <a:defRPr sz="2133"/>
            </a:lvl1pPr>
          </a:lstStyle>
          <a:p>
            <a:r>
              <a:rPr lang="en-US"/>
              <a:t>Drag picture to placeholder or click icon to add</a:t>
            </a:r>
            <a:endParaRPr lang="en-GB" dirty="0"/>
          </a:p>
        </p:txBody>
      </p:sp>
      <p:grpSp>
        <p:nvGrpSpPr>
          <p:cNvPr id="2" name="Group 1"/>
          <p:cNvGrpSpPr/>
          <p:nvPr userDrawn="1"/>
        </p:nvGrpSpPr>
        <p:grpSpPr bwMode="gray">
          <a:xfrm>
            <a:off x="744114" y="3678108"/>
            <a:ext cx="2701370" cy="1465237"/>
            <a:chOff x="744114" y="3678108"/>
            <a:chExt cx="2701370" cy="1465237"/>
          </a:xfrm>
        </p:grpSpPr>
        <p:sp>
          <p:nvSpPr>
            <p:cNvPr id="110" name="Rectangle 109"/>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pic>
          <p:nvPicPr>
            <p:cNvPr id="111" name="Picture 110" descr="PECT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114" y="3678108"/>
              <a:ext cx="1465237" cy="1465237"/>
            </a:xfrm>
            <a:prstGeom prst="rect">
              <a:avLst/>
            </a:prstGeom>
          </p:spPr>
        </p:pic>
      </p:grpSp>
      <p:sp>
        <p:nvSpPr>
          <p:cNvPr id="106" name="Text Box 11" descr="&lt;COMPANY_NAME&gt;"/>
          <p:cNvSpPr txBox="1">
            <a:spLocks noChangeArrowheads="1"/>
          </p:cNvSpPr>
          <p:nvPr userDrawn="1"/>
        </p:nvSpPr>
        <p:spPr bwMode="auto">
          <a:xfrm>
            <a:off x="760379" y="6462713"/>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dirty="0">
                <a:solidFill>
                  <a:schemeClr val="tx1"/>
                </a:solidFill>
                <a:latin typeface="+mn-lt"/>
                <a:cs typeface="Arial" pitchFamily="34" charset="0"/>
              </a:rPr>
              <a:t>Copyright of Shell Trading and Supply</a:t>
            </a:r>
          </a:p>
        </p:txBody>
      </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02" name="Rectangle 2"/>
          <p:cNvSpPr>
            <a:spLocks noGrp="1" noChangeArrowheads="1"/>
          </p:cNvSpPr>
          <p:nvPr>
            <p:ph type="ctrTitle"/>
          </p:nvPr>
        </p:nvSpPr>
        <p:spPr>
          <a:xfrm>
            <a:off x="2175500" y="4059936"/>
            <a:ext cx="5179738" cy="1047891"/>
          </a:xfrm>
          <a:noFill/>
        </p:spPr>
        <p:txBody>
          <a:bodyPr lIns="0" tIns="0" rIns="0"/>
          <a:lstStyle>
            <a:lvl1pPr>
              <a:lnSpc>
                <a:spcPct val="100000"/>
              </a:lnSpc>
              <a:defRPr sz="2400" b="0" kern="1200" cap="none" spc="0" baseline="0">
                <a:solidFill>
                  <a:schemeClr val="tx1"/>
                </a:solidFill>
                <a:latin typeface="+mj-lt"/>
                <a:cs typeface="Arial" pitchFamily="34" charset="0"/>
              </a:defRPr>
            </a:lvl1pPr>
          </a:lstStyle>
          <a:p>
            <a:r>
              <a:rPr lang="en-US"/>
              <a:t>Click to edit Master title style</a:t>
            </a:r>
            <a:endParaRPr lang="en-GB" dirty="0"/>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US"/>
              <a:t>Click to edit Master subtitle style</a:t>
            </a:r>
            <a:endParaRPr lang="en-GB" dirty="0"/>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mj-lt"/>
              </a:defRPr>
            </a:lvl1pPr>
          </a:lstStyle>
          <a:p>
            <a:pPr lvl="0"/>
            <a:r>
              <a:rPr lang="en-GB" dirty="0"/>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GB" dirty="0"/>
              <a:t>Click to insert Role in Organisation</a:t>
            </a:r>
          </a:p>
        </p:txBody>
      </p:sp>
      <p:sp>
        <p:nvSpPr>
          <p:cNvPr id="9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88"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Tree>
    <p:extLst>
      <p:ext uri="{BB962C8B-B14F-4D97-AF65-F5344CB8AC3E}">
        <p14:creationId xmlns:p14="http://schemas.microsoft.com/office/powerpoint/2010/main" val="2590869577"/>
      </p:ext>
    </p:extLst>
  </p:cSld>
  <p:clrMapOvr>
    <a:masterClrMapping/>
  </p:clrMapOvr>
  <p:transition/>
  <p:extLst mod="1">
    <p:ext uri="{DCECCB84-F9BA-43D5-87BE-67443E8EF086}">
      <p15:sldGuideLst xmlns:p15="http://schemas.microsoft.com/office/powerpoint/2012/main">
        <p15:guide id="1" orient="horz" pos="3058">
          <p15:clr>
            <a:srgbClr val="FBAE40"/>
          </p15:clr>
        </p15:guide>
        <p15:guide id="2" orient="horz" pos="2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3232"/>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defRPr>
            </a:lvl1pPr>
          </a:lstStyle>
          <a:p>
            <a:pPr lvl="0"/>
            <a:r>
              <a:rPr lang="en-US" noProof="0"/>
              <a:t>Click to edit Master title style</a:t>
            </a:r>
            <a:endParaRPr lang="en-GB" noProof="0" dirty="0"/>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8"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5" name="Content Placeholder 4"/>
          <p:cNvSpPr>
            <a:spLocks noGrp="1"/>
          </p:cNvSpPr>
          <p:nvPr>
            <p:ph sz="quarter" idx="10"/>
          </p:nvPr>
        </p:nvSpPr>
        <p:spPr>
          <a:xfrm>
            <a:off x="508000" y="1528763"/>
            <a:ext cx="11171741" cy="4830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extLst mod="1">
    <p:ext uri="{DCECCB84-F9BA-43D5-87BE-67443E8EF086}">
      <p15:sldGuideLst xmlns:p15="http://schemas.microsoft.com/office/powerpoint/2012/main">
        <p15:guide id="1" orient="horz" pos="2160" userDrawn="1">
          <p15:clr>
            <a:srgbClr val="FBAE40"/>
          </p15:clr>
        </p15:guide>
        <p15:guide id="2" orient="horz" pos="81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Full Screen Image">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bwMode="auto">
          <a:xfrm>
            <a:off x="-2381" y="0"/>
            <a:ext cx="12194382" cy="6858000"/>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482698 w 12194723"/>
              <a:gd name="connsiteY5" fmla="*/ 48285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482698 w 12194723"/>
              <a:gd name="connsiteY9" fmla="*/ 48285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3833 w 12194723"/>
              <a:gd name="connsiteY8" fmla="*/ 5061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96313 w 12194723"/>
              <a:gd name="connsiteY8" fmla="*/ 486123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6332 w 12194723"/>
              <a:gd name="connsiteY8" fmla="*/ 381191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6445 w 12194723"/>
              <a:gd name="connsiteY8" fmla="*/ 558575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61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5396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4 w 12194723"/>
              <a:gd name="connsiteY8" fmla="*/ 5036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4723" h="6857999">
                <a:moveTo>
                  <a:pt x="0" y="0"/>
                </a:moveTo>
                <a:lnTo>
                  <a:pt x="12194723" y="0"/>
                </a:lnTo>
                <a:lnTo>
                  <a:pt x="12194723" y="6857999"/>
                </a:lnTo>
                <a:lnTo>
                  <a:pt x="0" y="6857999"/>
                </a:lnTo>
                <a:lnTo>
                  <a:pt x="0" y="0"/>
                </a:lnTo>
                <a:close/>
                <a:moveTo>
                  <a:pt x="508891" y="511425"/>
                </a:moveTo>
                <a:cubicBezTo>
                  <a:pt x="509626" y="566329"/>
                  <a:pt x="510362" y="528366"/>
                  <a:pt x="511097" y="583270"/>
                </a:cubicBezTo>
                <a:lnTo>
                  <a:pt x="1774181" y="585272"/>
                </a:lnTo>
                <a:cubicBezTo>
                  <a:pt x="1771177" y="584735"/>
                  <a:pt x="1784691" y="508891"/>
                  <a:pt x="1769076" y="508490"/>
                </a:cubicBezTo>
                <a:cubicBezTo>
                  <a:pt x="1753461" y="508089"/>
                  <a:pt x="928953" y="510447"/>
                  <a:pt x="508891" y="511425"/>
                </a:cubicBezTo>
                <a:close/>
              </a:path>
            </a:pathLst>
          </a:custGeom>
          <a:noFill/>
          <a:ln w="3175" algn="ctr">
            <a:noFill/>
            <a:miter lim="800000"/>
            <a:headEnd/>
            <a:tailEnd/>
          </a:ln>
        </p:spPr>
        <p:txBody>
          <a:bodyPr/>
          <a:lstStyle>
            <a:lvl1pPr>
              <a:defRPr sz="2133"/>
            </a:lvl1pPr>
          </a:lstStyle>
          <a:p>
            <a:r>
              <a:rPr lang="en-US"/>
              <a:t>Drag picture to placeholder or click icon to add</a:t>
            </a:r>
            <a:endParaRPr lang="en-GB" dirty="0"/>
          </a:p>
        </p:txBody>
      </p:sp>
      <p:sp>
        <p:nvSpPr>
          <p:cNvPr id="34" name="Rectangle 2"/>
          <p:cNvSpPr>
            <a:spLocks noGrp="1" noChangeArrowheads="1"/>
          </p:cNvSpPr>
          <p:nvPr>
            <p:ph type="title"/>
          </p:nvPr>
        </p:nvSpPr>
        <p:spPr bwMode="auto">
          <a:xfrm>
            <a:off x="508000" y="713232"/>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defRPr>
            </a:lvl1pPr>
          </a:lstStyle>
          <a:p>
            <a:pPr lvl="0"/>
            <a:r>
              <a:rPr lang="en-US" noProof="0"/>
              <a:t>Click to edit Master title style</a:t>
            </a:r>
            <a:endParaRPr lang="en-GB" noProof="0" dirty="0"/>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8"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3" name="Content Placeholder 2"/>
          <p:cNvSpPr>
            <a:spLocks noGrp="1"/>
          </p:cNvSpPr>
          <p:nvPr>
            <p:ph sz="quarter" idx="13"/>
          </p:nvPr>
        </p:nvSpPr>
        <p:spPr>
          <a:xfrm>
            <a:off x="508000" y="1528763"/>
            <a:ext cx="11171741" cy="4830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005781"/>
      </p:ext>
    </p:extLst>
  </p:cSld>
  <p:clrMapOvr>
    <a:masterClrMapping/>
  </p:clrMapOvr>
  <p:transition/>
  <p:extLst mod="1">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2 Line Heading">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3232"/>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defRPr>
            </a:lvl1pPr>
          </a:lstStyle>
          <a:p>
            <a:pPr lvl="0"/>
            <a:r>
              <a:rPr lang="en-US" noProof="0"/>
              <a:t>Click to edit Master title style</a:t>
            </a:r>
            <a:endParaRPr lang="en-GB" noProof="0" dirty="0"/>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8"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3" name="Content Placeholder 2"/>
          <p:cNvSpPr>
            <a:spLocks noGrp="1"/>
          </p:cNvSpPr>
          <p:nvPr>
            <p:ph sz="quarter" idx="10"/>
          </p:nvPr>
        </p:nvSpPr>
        <p:spPr>
          <a:xfrm>
            <a:off x="508000" y="1528763"/>
            <a:ext cx="11171238" cy="4830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3232"/>
            <a:ext cx="11171238" cy="75247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1" kern="1200" cap="none" baseline="0" noProof="0" dirty="0" smtClean="0">
                <a:solidFill>
                  <a:schemeClr val="tx1"/>
                </a:solidFill>
                <a:latin typeface="+mj-lt"/>
                <a:ea typeface="+mj-ea"/>
                <a:cs typeface="+mj-cs"/>
              </a:defRPr>
            </a:lvl1pPr>
          </a:lstStyle>
          <a:p>
            <a:pPr lvl="0"/>
            <a:r>
              <a:rPr lang="en-US" noProof="0"/>
              <a:t>Click to edit Master title style</a:t>
            </a:r>
            <a:endParaRPr lang="en-GB" noProof="0" dirty="0"/>
          </a:p>
        </p:txBody>
      </p:sp>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600"/>
            </a:lvl1pPr>
            <a:lvl2pPr marL="215900" indent="-215900" defTabSz="357708">
              <a:lnSpc>
                <a:spcPct val="140000"/>
              </a:lnSpc>
              <a:spcBef>
                <a:spcPts val="0"/>
              </a:spcBef>
              <a:defRPr sz="1600"/>
            </a:lvl2pPr>
            <a:lvl3pPr marL="411163" indent="-195263" defTabSz="357708">
              <a:lnSpc>
                <a:spcPct val="140000"/>
              </a:lnSpc>
              <a:spcBef>
                <a:spcPts val="0"/>
              </a:spcBef>
              <a:buClr>
                <a:schemeClr val="tx1"/>
              </a:buClr>
              <a:buSzPct val="75000"/>
              <a:buFont typeface="Wingdings" pitchFamily="2" charset="2"/>
              <a:buChar char=""/>
              <a:defRPr sz="1600"/>
            </a:lvl3pPr>
            <a:lvl4pPr marL="596900" indent="-185738" defTabSz="357708">
              <a:lnSpc>
                <a:spcPct val="140000"/>
              </a:lnSpc>
              <a:spcBef>
                <a:spcPts val="0"/>
              </a:spcBef>
              <a:buClr>
                <a:schemeClr val="tx1"/>
              </a:buClr>
              <a:buSzPct val="75000"/>
              <a:buFont typeface="Wingdings" pitchFamily="2" charset="2"/>
              <a:buChar char=""/>
              <a:defRPr sz="1600"/>
            </a:lvl4pPr>
            <a:lvl5pPr marL="766763" indent="-155575" defTabSz="357708">
              <a:lnSpc>
                <a:spcPct val="140000"/>
              </a:lnSpc>
              <a:spcBef>
                <a:spcPts val="0"/>
              </a:spcBef>
              <a:buClr>
                <a:schemeClr val="tx1"/>
              </a:buClr>
              <a:buSzPct val="75000"/>
              <a:buFont typeface="Wingdings" pitchFamily="2" charset="2"/>
              <a:buChar char=""/>
              <a:tabLst/>
              <a:defRPr sz="1400"/>
            </a:lvl5pPr>
            <a:lvl6pPr marL="914400" indent="-144463" defTabSz="357708">
              <a:lnSpc>
                <a:spcPct val="140000"/>
              </a:lnSpc>
              <a:buClr>
                <a:schemeClr val="tx1"/>
              </a:buClr>
              <a:buSzPct val="75000"/>
              <a:buFont typeface="Wingdings" pitchFamily="2" charset="2"/>
              <a:buChar char=""/>
              <a:defRPr sz="12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7"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3232"/>
            <a:ext cx="11171238" cy="75163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1" kern="1200" cap="none" baseline="0" noProof="0" dirty="0" smtClean="0">
                <a:solidFill>
                  <a:schemeClr val="tx1"/>
                </a:solidFill>
                <a:latin typeface="+mj-lt"/>
                <a:ea typeface="+mj-ea"/>
                <a:cs typeface="+mj-cs"/>
              </a:defRPr>
            </a:lvl1pPr>
          </a:lstStyle>
          <a:p>
            <a:pPr lvl="0"/>
            <a:r>
              <a:rPr lang="en-US"/>
              <a:t>Click to edit Master title style</a:t>
            </a:r>
            <a:endParaRPr lang="en-GB" dirty="0"/>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20"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dirty="0"/>
              <a:t> </a:t>
            </a:r>
          </a:p>
        </p:txBody>
      </p:sp>
      <p:sp>
        <p:nvSpPr>
          <p:cNvPr id="3" name="Content Placeholder 2"/>
          <p:cNvSpPr>
            <a:spLocks noGrp="1"/>
          </p:cNvSpPr>
          <p:nvPr>
            <p:ph sz="quarter" idx="17"/>
          </p:nvPr>
        </p:nvSpPr>
        <p:spPr>
          <a:xfrm>
            <a:off x="508000" y="1528763"/>
            <a:ext cx="5468938" cy="4830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p:cNvSpPr>
            <a:spLocks noGrp="1"/>
          </p:cNvSpPr>
          <p:nvPr>
            <p:ph sz="quarter" idx="18"/>
          </p:nvPr>
        </p:nvSpPr>
        <p:spPr>
          <a:xfrm>
            <a:off x="6215064" y="1528763"/>
            <a:ext cx="5464173" cy="4830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extLst mod="1">
    <p:ext uri="{DCECCB84-F9BA-43D5-87BE-67443E8EF086}">
      <p15:sldGuideLst xmlns:p15="http://schemas.microsoft.com/office/powerpoint/2012/main">
        <p15:guide id="1" pos="3840" userDrawn="1">
          <p15:clr>
            <a:srgbClr val="FBAE40"/>
          </p15:clr>
        </p15:guide>
        <p15:guide id="2" pos="3765" userDrawn="1">
          <p15:clr>
            <a:srgbClr val="FBAE40"/>
          </p15:clr>
        </p15:guide>
        <p15:guide id="3" pos="391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08000" y="1528763"/>
            <a:ext cx="11171238" cy="48307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2"/>
          <p:cNvSpPr>
            <a:spLocks noGrp="1" noChangeArrowheads="1"/>
          </p:cNvSpPr>
          <p:nvPr>
            <p:ph type="title"/>
          </p:nvPr>
        </p:nvSpPr>
        <p:spPr bwMode="auto">
          <a:xfrm>
            <a:off x="508000" y="713232"/>
            <a:ext cx="11171238"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4" name="Rectangle 3"/>
          <p:cNvSpPr/>
          <p:nvPr userDrawn="1"/>
        </p:nvSpPr>
        <p:spPr>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sp>
        <p:nvSpPr>
          <p:cNvPr id="82" name="Rectangle 5"/>
          <p:cNvSpPr>
            <a:spLocks noGrp="1" noChangeArrowheads="1"/>
          </p:cNvSpPr>
          <p:nvPr>
            <p:ph type="ftr" sz="quarter" idx="3"/>
          </p:nvPr>
        </p:nvSpPr>
        <p:spPr bwMode="auto">
          <a:xfrm>
            <a:off x="3878344"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50">
                <a:solidFill>
                  <a:schemeClr val="tx1"/>
                </a:solidFill>
                <a:latin typeface="+mn-lt"/>
                <a:cs typeface="Arial" pitchFamily="34" charset="0"/>
              </a:defRPr>
            </a:lvl1pPr>
          </a:lstStyle>
          <a:p>
            <a:pPr>
              <a:defRPr/>
            </a:pPr>
            <a:r>
              <a:rPr lang="en-GB" dirty="0"/>
              <a:t> </a:t>
            </a:r>
          </a:p>
        </p:txBody>
      </p:sp>
      <p:sp>
        <p:nvSpPr>
          <p:cNvPr id="83"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endParaRPr lang="en-GB" dirty="0"/>
          </a:p>
        </p:txBody>
      </p:sp>
      <p:sp>
        <p:nvSpPr>
          <p:cNvPr id="8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84"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dirty="0">
                <a:solidFill>
                  <a:schemeClr val="tx1"/>
                </a:solidFill>
                <a:latin typeface="+mn-lt"/>
                <a:cs typeface="Arial" pitchFamily="34" charset="0"/>
              </a:rPr>
              <a:t>Copyright of Shell Trading and Supply</a:t>
            </a:r>
          </a:p>
        </p:txBody>
      </p:sp>
    </p:spTree>
  </p:cSld>
  <p:clrMap bg1="lt1" tx1="dk1" bg2="lt2" tx2="dk2" accent1="accent1" accent2="accent2" accent3="accent3" accent4="accent4" accent5="accent5" accent6="accent6" hlink="hlink" folHlink="folHlink"/>
  <p:sldLayoutIdLst>
    <p:sldLayoutId id="2147483649" r:id="rId1"/>
    <p:sldLayoutId id="2147483695" r:id="rId2"/>
    <p:sldLayoutId id="2147483696" r:id="rId3"/>
    <p:sldLayoutId id="2147483698" r:id="rId4"/>
    <p:sldLayoutId id="2147483693" r:id="rId5"/>
    <p:sldLayoutId id="2147483699" r:id="rId6"/>
    <p:sldLayoutId id="2147483689" r:id="rId7"/>
    <p:sldLayoutId id="2147483691" r:id="rId8"/>
    <p:sldLayoutId id="2147483667" r:id="rId9"/>
    <p:sldLayoutId id="2147483690" r:id="rId10"/>
    <p:sldLayoutId id="2147483692" r:id="rId11"/>
    <p:sldLayoutId id="2147483694" r:id="rId12"/>
    <p:sldLayoutId id="2147483680" r:id="rId13"/>
    <p:sldLayoutId id="2147483697" r:id="rId14"/>
    <p:sldLayoutId id="2147483678" r:id="rId15"/>
    <p:sldLayoutId id="2147483679" r:id="rId16"/>
    <p:sldLayoutId id="2147483700" r:id="rId17"/>
    <p:sldLayoutId id="2147483681" r:id="rId18"/>
    <p:sldLayoutId id="2147483682" r:id="rId19"/>
    <p:sldLayoutId id="2147483683" r:id="rId20"/>
    <p:sldLayoutId id="2147483701" r:id="rId21"/>
    <p:sldLayoutId id="2147483702" r:id="rId22"/>
    <p:sldLayoutId id="2147483703" r:id="rId23"/>
  </p:sldLayoutIdLst>
  <p:transition>
    <p:fade/>
  </p:transition>
  <p:hf hdr="0"/>
  <p:txStyles>
    <p:titleStyle>
      <a:lvl1pPr algn="l" defTabSz="1219170" rtl="0" eaLnBrk="1" latinLnBrk="0" hangingPunct="1">
        <a:lnSpc>
          <a:spcPct val="100000"/>
        </a:lnSpc>
        <a:spcBef>
          <a:spcPct val="0"/>
        </a:spcBef>
        <a:buNone/>
        <a:defRPr sz="2400" b="0" kern="1200" cap="none"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46888" indent="-246888"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93776"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740664"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987552"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kern="1200">
          <a:solidFill>
            <a:schemeClr val="tx1"/>
          </a:solidFill>
          <a:latin typeface="+mn-lt"/>
          <a:ea typeface="+mn-ea"/>
          <a:cs typeface="+mn-cs"/>
        </a:defRPr>
      </a:lvl5pPr>
      <a:lvl6pPr marL="1143000" indent="-155575" algn="l" defTabSz="357708" rtl="0" eaLnBrk="1" latinLnBrk="0" hangingPunct="1">
        <a:lnSpc>
          <a:spcPct val="140000"/>
        </a:lnSpc>
        <a:spcBef>
          <a:spcPts val="0"/>
        </a:spcBef>
        <a:spcAft>
          <a:spcPts val="0"/>
        </a:spcAft>
        <a:buClr>
          <a:schemeClr val="tx1"/>
        </a:buClr>
        <a:buSzPct val="75000"/>
        <a:buFont typeface="Wingdings" pitchFamily="2" charset="2"/>
        <a:buChar char=""/>
        <a:defRPr sz="14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20" userDrawn="1">
          <p15:clr>
            <a:srgbClr val="F26B43"/>
          </p15:clr>
        </p15:guide>
        <p15:guide id="3" pos="7357" userDrawn="1">
          <p15:clr>
            <a:srgbClr val="F26B43"/>
          </p15:clr>
        </p15:guide>
        <p15:guide id="4" orient="horz" pos="460" userDrawn="1">
          <p15:clr>
            <a:srgbClr val="F26B43"/>
          </p15:clr>
        </p15:guide>
        <p15:guide id="5" orient="horz" pos="963" userDrawn="1">
          <p15:clr>
            <a:srgbClr val="F26B43"/>
          </p15:clr>
        </p15:guide>
        <p15:guide id="6" orient="horz" pos="938" userDrawn="1">
          <p15:clr>
            <a:srgbClr val="F26B43"/>
          </p15:clr>
        </p15:guide>
        <p15:guide id="7" orient="horz" pos="4071" userDrawn="1">
          <p15:clr>
            <a:srgbClr val="F26B43"/>
          </p15:clr>
        </p15:guide>
        <p15:guide id="8" orient="horz" pos="4006" userDrawn="1">
          <p15:clr>
            <a:srgbClr val="F26B43"/>
          </p15:clr>
        </p15:guide>
        <p15:guide id="9" pos="3765" userDrawn="1">
          <p15:clr>
            <a:srgbClr val="F26B43"/>
          </p15:clr>
        </p15:guide>
        <p15:guide id="10" pos="3915" userDrawn="1">
          <p15:clr>
            <a:srgbClr val="F26B43"/>
          </p15:clr>
        </p15:guide>
        <p15:guide id="11" orient="horz" pos="320" userDrawn="1">
          <p15:clr>
            <a:srgbClr val="F26B43"/>
          </p15:clr>
        </p15:guide>
        <p15:guide id="12" orient="horz" pos="368" userDrawn="1">
          <p15:clr>
            <a:srgbClr val="F26B43"/>
          </p15:clr>
        </p15:guide>
        <p15:guide id="13" pos="1121" userDrawn="1">
          <p15:clr>
            <a:srgbClr val="F26B43"/>
          </p15:clr>
        </p15:guide>
        <p15:guide id="14" orient="horz" pos="42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4"/>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rcRect t="7739" b="7739"/>
          <a:stretch>
            <a:fillRect/>
          </a:stretch>
        </p:blipFill>
        <p:spPr bwMode="auto">
          <a:xfrm>
            <a:off x="-2382" y="0"/>
            <a:ext cx="12194723" cy="6857999"/>
          </a:xfrm>
          <a:prstGeom prst="rect">
            <a:avLst/>
          </a:prstGeom>
          <a:noFill/>
          <a:ln w="9525">
            <a:noFill/>
            <a:miter lim="800000"/>
            <a:headEnd/>
            <a:tailEnd/>
          </a:ln>
          <a:effectLst/>
        </p:spPr>
      </p:pic>
      <p:pic>
        <p:nvPicPr>
          <p:cNvPr id="8" name="Picture 3"/>
          <p:cNvPicPr>
            <a:picLocks noChangeAspect="1" noChangeArrowheads="1"/>
          </p:cNvPicPr>
          <p:nvPr/>
        </p:nvPicPr>
        <p:blipFill rotWithShape="1">
          <a:blip r:embed="rId5" cstate="print"/>
          <a:srcRect b="50336"/>
          <a:stretch/>
        </p:blipFill>
        <p:spPr bwMode="auto">
          <a:xfrm rot="16200000">
            <a:off x="30596" y="4206668"/>
            <a:ext cx="994415" cy="1093706"/>
          </a:xfrm>
          <a:prstGeom prst="rect">
            <a:avLst/>
          </a:prstGeom>
          <a:noFill/>
          <a:ln w="9525">
            <a:noFill/>
            <a:miter lim="800000"/>
            <a:headEnd/>
            <a:tailEnd/>
          </a:ln>
        </p:spPr>
      </p:pic>
      <p:sp>
        <p:nvSpPr>
          <p:cNvPr id="10" name="Rectangle 9"/>
          <p:cNvSpPr/>
          <p:nvPr/>
        </p:nvSpPr>
        <p:spPr>
          <a:xfrm>
            <a:off x="1074657" y="4265366"/>
            <a:ext cx="5102546" cy="1970725"/>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a:solidFill>
                <a:schemeClr val="bg2">
                  <a:lumMod val="25000"/>
                </a:schemeClr>
              </a:solidFill>
              <a:latin typeface="Futura Bold" panose="00000900000000000000" pitchFamily="2"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885" y="4139614"/>
            <a:ext cx="1455528" cy="1455528"/>
          </a:xfrm>
          <a:prstGeom prst="rect">
            <a:avLst/>
          </a:prstGeom>
        </p:spPr>
      </p:pic>
      <p:pic>
        <p:nvPicPr>
          <p:cNvPr id="2" name="Picture 1"/>
          <p:cNvPicPr>
            <a:picLocks noChangeAspect="1"/>
          </p:cNvPicPr>
          <p:nvPr/>
        </p:nvPicPr>
        <p:blipFill>
          <a:blip r:embed="rId7"/>
          <a:stretch>
            <a:fillRect/>
          </a:stretch>
        </p:blipFill>
        <p:spPr>
          <a:xfrm>
            <a:off x="2232761" y="4493963"/>
            <a:ext cx="4075094" cy="1732608"/>
          </a:xfrm>
          <a:prstGeom prst="rect">
            <a:avLst/>
          </a:prstGeom>
        </p:spPr>
      </p:pic>
    </p:spTree>
    <p:extLst>
      <p:ext uri="{BB962C8B-B14F-4D97-AF65-F5344CB8AC3E}">
        <p14:creationId xmlns:p14="http://schemas.microsoft.com/office/powerpoint/2010/main" val="257307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32BAE6A-B452-4007-8177-56DD051636F9}" type="slidenum">
              <a:rPr lang="en-GB" smtClean="0"/>
              <a:pPr/>
              <a:t>2</a:t>
            </a:fld>
            <a:endParaRPr lang="en-GB"/>
          </a:p>
        </p:txBody>
      </p:sp>
      <p:sp>
        <p:nvSpPr>
          <p:cNvPr id="7" name="Title 6"/>
          <p:cNvSpPr>
            <a:spLocks noGrp="1"/>
          </p:cNvSpPr>
          <p:nvPr>
            <p:ph type="title"/>
          </p:nvPr>
        </p:nvSpPr>
        <p:spPr>
          <a:xfrm>
            <a:off x="508001" y="756034"/>
            <a:ext cx="2539992" cy="1016000"/>
          </a:xfrm>
        </p:spPr>
        <p:txBody>
          <a:bodyPr/>
          <a:lstStyle/>
          <a:p>
            <a:r>
              <a:rPr lang="en-US" dirty="0"/>
              <a:t>DEFINITIONS &amp; CAUTIONARY NOTE</a:t>
            </a:r>
            <a:endParaRPr lang="en-GB" dirty="0"/>
          </a:p>
        </p:txBody>
      </p:sp>
      <p:sp>
        <p:nvSpPr>
          <p:cNvPr id="8" name="Content Placeholder 7"/>
          <p:cNvSpPr>
            <a:spLocks noGrp="1"/>
          </p:cNvSpPr>
          <p:nvPr>
            <p:ph sz="quarter" idx="13"/>
          </p:nvPr>
        </p:nvSpPr>
        <p:spPr/>
        <p:txBody>
          <a:bodyPr/>
          <a:lstStyle/>
          <a:p>
            <a:pPr>
              <a:lnSpc>
                <a:spcPct val="110000"/>
              </a:lnSpc>
              <a:spcAft>
                <a:spcPts val="400"/>
              </a:spcAft>
            </a:pPr>
            <a:r>
              <a:rPr lang="en-US" sz="800" dirty="0">
                <a:ea typeface="ヒラギノ角ゴ Pro W3"/>
              </a:rPr>
              <a:t>Reserves: Our use of the term “reserves” in this presentation means SEC proved oil and gas reserves. </a:t>
            </a:r>
          </a:p>
          <a:p>
            <a:pPr>
              <a:lnSpc>
                <a:spcPct val="110000"/>
              </a:lnSpc>
              <a:spcAft>
                <a:spcPts val="400"/>
              </a:spcAft>
            </a:pPr>
            <a:r>
              <a:rPr lang="en-US" sz="800" dirty="0">
                <a:ea typeface="ヒラギノ角ゴ Pro W3"/>
              </a:rPr>
              <a:t>Resources: Our use of the term “resources” in this presentation includes quantities of oil and gas not yet classified as SEC proved oil and gas reserves. Resources are consistent with the Society of Petroleum Engineers (SPE)  2P + 2C definitions. </a:t>
            </a:r>
          </a:p>
          <a:p>
            <a:pPr>
              <a:lnSpc>
                <a:spcPct val="110000"/>
              </a:lnSpc>
              <a:spcAft>
                <a:spcPts val="400"/>
              </a:spcAft>
            </a:pPr>
            <a:r>
              <a:rPr lang="en-US" sz="800" dirty="0"/>
              <a:t>Discovered and prospective resources: Our use of the term “discovered and prospective resources” are consistent with SPE  2P + 2C + 2U definitions.</a:t>
            </a:r>
            <a:endParaRPr lang="en-US" sz="800" dirty="0">
              <a:ea typeface="ヒラギノ角ゴ Pro W3"/>
            </a:endParaRPr>
          </a:p>
          <a:p>
            <a:pPr>
              <a:lnSpc>
                <a:spcPct val="110000"/>
              </a:lnSpc>
              <a:spcAft>
                <a:spcPts val="400"/>
              </a:spcAft>
            </a:pPr>
            <a:r>
              <a:rPr lang="en-US" sz="800" dirty="0">
                <a:ea typeface="ヒラギノ角ゴ Pro W3"/>
              </a:rPr>
              <a:t>Organic: Our use of the term Organic includes SEC proved oil and gas reserves excluding changes resulting from acquisitions, divestments and year-average pricing impact. </a:t>
            </a:r>
          </a:p>
          <a:p>
            <a:pPr>
              <a:lnSpc>
                <a:spcPct val="110000"/>
              </a:lnSpc>
              <a:spcAft>
                <a:spcPts val="400"/>
              </a:spcAft>
            </a:pPr>
            <a:r>
              <a:rPr lang="en-US" sz="800" dirty="0">
                <a:ea typeface="ヒラギノ角ゴ Pro W3"/>
              </a:rPr>
              <a:t>Shales: Our use of the term ‘shales’ refers to tight, shale and coal bed methane oil and gas acreage.</a:t>
            </a:r>
          </a:p>
          <a:p>
            <a:pPr>
              <a:lnSpc>
                <a:spcPct val="105000"/>
              </a:lnSpc>
            </a:pPr>
            <a:r>
              <a:rPr lang="en-US" sz="800" dirty="0"/>
              <a:t>Underlying operating cost is defined as operating cost less identified items. A reconciliation can be found in the quarterly results announcement.</a:t>
            </a:r>
          </a:p>
          <a:p>
            <a:pPr>
              <a:lnSpc>
                <a:spcPct val="110000"/>
              </a:lnSpc>
              <a:spcAft>
                <a:spcPts val="400"/>
              </a:spcAft>
            </a:pPr>
            <a:endParaRPr lang="en-US" sz="800" dirty="0"/>
          </a:p>
          <a:p>
            <a:pPr>
              <a:lnSpc>
                <a:spcPct val="110000"/>
              </a:lnSpc>
              <a:spcAft>
                <a:spcPts val="400"/>
              </a:spcAft>
            </a:pPr>
            <a:r>
              <a:rPr lang="en-US" sz="800" dirty="0"/>
              <a:t>The companies in which Royal Dutch Shell plc directly and indirectly owns investments are separate legal entities. In this release “Shell”, “Shell group” and “Royal Dutch Shell” are sometimes used for convenience where references are made to Royal Dutch Shell plc and its subsidiaries in general. Likewise, the words “we”, “us” and “our” are also used to refer to subsidiaries in general or to those who work for them. These expressions are also used where no useful purpose is served by identifying the particular company or companies. ‘‘Subsidiaries’’, “Shell subsidiaries” and “Shell companies” as used in this release refer to companies over which Royal Dutch Shell plc  either directly or indirectly has control. Entities and unincorporated arrangements over which Shell has joint control are generally referred to as “joint ventures” and “joint operations” respectively.  Entities over which Shell has significant influence but neither control nor joint control are referred to as “associates”. The term “Shell interest” is used for convenience to indicate the direct and/or indirect ownership interest held by Shell in a venture, partnership or company, after exclusion of all third-party interest. </a:t>
            </a:r>
          </a:p>
          <a:p>
            <a:pPr>
              <a:lnSpc>
                <a:spcPct val="110000"/>
              </a:lnSpc>
              <a:spcAft>
                <a:spcPts val="400"/>
              </a:spcAft>
            </a:pPr>
            <a:r>
              <a:rPr lang="en-US" sz="800" dirty="0"/>
              <a:t>This release contains forward-looking statements concerning the financial condition, results of operations and businesses of Royal Dutch Shell. All statements other than statements of historical fact are, or may be deemed to be, forward-looking statements. Forward-looking statements are statements of future expectations that are based on management’s current expectations and assumptions and involve known and unknown risks and uncertainties that could cause actual results, performance or events to differ materially from those expressed or implied in these statements. Forward-looking statements include, among other things, statements concerning the potential exposure of Royal Dutch Shell to market risks and statements expressing management’s expectations, beliefs, estimates, forecasts, projections and assumptions. These forward-looking statements are identified by their use of terms and phrases such as ‘‘anticipate’’, ‘‘believe’’, ‘‘could’’, ‘‘estimate’’, ‘‘expect’’, ‘‘goals’’, ‘‘intend’’, ‘‘may’’, ‘‘objectives’’, ‘‘outlook’’, ‘‘plan’’, ‘‘probably’’, ‘‘project’’, ‘‘risks’’, “schedule”, ‘‘seek’’, ‘‘should’’, ‘‘target’’, ‘‘will’’ and similar terms and phrases. There are a number of factors that could affect the future operations of Royal Dutch Shell and could cause those results to differ materially from those expressed in the forward-looking statements included in this release, including (without limitation): (a) price fluctuations in crude oil and natural gas; (b) changes in demand for Shell’s products; (c) currency fluctuations; (d) drilling and production results; (e) reserves estimates; (f) loss of market share and industry competition; (g) environmental and physical risks; (h) risks associated with the identification of suitable potential acquisition properties and targets, and successful negotiation and completion of such transactions; (</a:t>
            </a:r>
            <a:r>
              <a:rPr lang="en-US" sz="800" dirty="0" err="1"/>
              <a:t>i</a:t>
            </a:r>
            <a:r>
              <a:rPr lang="en-US" sz="800" dirty="0"/>
              <a:t>) the risk of doing business in developing countries and countries subject to international sanctions; (j) legislative, fiscal and regulatory developments including regulatory measures addressing climate change; (k) economic and financial market conditions in various countries and regions; (l) political risks, including the risks of expropriation and renegotiation of the terms of contracts with governmental entities, delays or advancements in the approval of projects and delays in the reimbursement for shared costs; and (m) changes in trading conditions. There can be no assurance that  future dividend payments will match or exceed previous dividend payments. All forward-looking statements contained in this release are expressly qualified in their entirety by the cautionary statements contained or referred to in this section. Readers should not place undue reliance on forward-looking statements. Additional risk factors that may affect future results are contained in Royal Dutch Shell’s 20-F for the year ended December 31, 2015 (available at www.shell.com/investor and www.sec.gov). These risk factors also expressly qualify all forward looking statements contained in this release and should be considered by the reader.  Each forward-looking statement speaks only as of the date of this release, October 18, 2017. Neither Royal Dutch Shell plc nor any of its subsidiaries undertake any obligation to publicly update or revise any forward-looking statement as a result of new information, future events or other information. In light of these risks, results could differ materially from those stated, implied or inferred from the forward-looking statements contained in this release.</a:t>
            </a:r>
          </a:p>
          <a:p>
            <a:pPr>
              <a:lnSpc>
                <a:spcPct val="110000"/>
              </a:lnSpc>
              <a:spcAft>
                <a:spcPts val="400"/>
              </a:spcAft>
            </a:pPr>
            <a:r>
              <a:rPr lang="en-GB" sz="800" dirty="0"/>
              <a:t>With respect to operating costs synergies indicated, such savings and efficiencies in procurement spend include economies of scale, specification standardisation and operating efficiencies across operating, capital and raw material cost areas.</a:t>
            </a:r>
          </a:p>
          <a:p>
            <a:pPr>
              <a:lnSpc>
                <a:spcPct val="110000"/>
              </a:lnSpc>
              <a:spcAft>
                <a:spcPts val="400"/>
              </a:spcAft>
            </a:pPr>
            <a:r>
              <a:rPr lang="en-US" sz="800" dirty="0"/>
              <a:t>We may have used certain terms, such as resources, in this release that United States Securities and Exchange Commission (SEC) strictly prohibits us from including in our filings with the SEC.  U.S. Investors are urged to consider closely the disclosure in our Form 20-F, File No 1-32575, available on the SEC website www.sec.gov.</a:t>
            </a:r>
          </a:p>
          <a:p>
            <a:pPr>
              <a:spcAft>
                <a:spcPts val="400"/>
              </a:spcAft>
            </a:pPr>
            <a:endParaRPr lang="en-GB" dirty="0"/>
          </a:p>
        </p:txBody>
      </p:sp>
    </p:spTree>
    <p:extLst>
      <p:ext uri="{BB962C8B-B14F-4D97-AF65-F5344CB8AC3E}">
        <p14:creationId xmlns:p14="http://schemas.microsoft.com/office/powerpoint/2010/main" val="264652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ENERGY CHALLENGE – MORE ENERGY, FEWER EMISSIONS</a:t>
            </a:r>
          </a:p>
        </p:txBody>
      </p:sp>
      <p:sp>
        <p:nvSpPr>
          <p:cNvPr id="3" name="Slide Number Placeholder 2"/>
          <p:cNvSpPr>
            <a:spLocks noGrp="1"/>
          </p:cNvSpPr>
          <p:nvPr>
            <p:ph type="sldNum" sz="quarter" idx="4"/>
          </p:nvPr>
        </p:nvSpPr>
        <p:spPr/>
        <p:txBody>
          <a:bodyPr/>
          <a:lstStyle/>
          <a:p>
            <a:fld id="{D32BAE6A-B452-4007-8177-56DD051636F9}" type="slidenum">
              <a:rPr lang="en-GB" smtClean="0"/>
              <a:pPr/>
              <a:t>3</a:t>
            </a:fld>
            <a:endParaRPr lang="en-GB" dirty="0"/>
          </a:p>
        </p:txBody>
      </p:sp>
      <p:sp>
        <p:nvSpPr>
          <p:cNvPr id="28" name="Rectangle 24"/>
          <p:cNvSpPr>
            <a:spLocks noChangeArrowheads="1"/>
          </p:cNvSpPr>
          <p:nvPr/>
        </p:nvSpPr>
        <p:spPr bwMode="auto">
          <a:xfrm>
            <a:off x="389934" y="1310296"/>
            <a:ext cx="9420272" cy="340735"/>
          </a:xfrm>
          <a:prstGeom prst="rect">
            <a:avLst/>
          </a:prstGeom>
          <a:noFill/>
          <a:ln w="9525" algn="ctr">
            <a:noFill/>
            <a:miter lim="800000"/>
            <a:headEnd/>
            <a:tailEnd/>
          </a:ln>
        </p:spPr>
        <p:txBody>
          <a:bodyPr wrap="square" lIns="90000" tIns="46800" rIns="90000" bIns="46800">
            <a:spAutoFit/>
          </a:bodyPr>
          <a:lstStyle/>
          <a:p>
            <a:r>
              <a:rPr lang="en-US" sz="1600" dirty="0"/>
              <a:t>There is more demand for energy globally as the world’s population and living standards increase</a:t>
            </a:r>
            <a:endParaRPr lang="en-GB" sz="1600" dirty="0"/>
          </a:p>
        </p:txBody>
      </p:sp>
      <p:grpSp>
        <p:nvGrpSpPr>
          <p:cNvPr id="31" name="Group 201"/>
          <p:cNvGrpSpPr>
            <a:grpSpLocks noChangeAspect="1"/>
          </p:cNvGrpSpPr>
          <p:nvPr/>
        </p:nvGrpSpPr>
        <p:grpSpPr>
          <a:xfrm>
            <a:off x="1085538" y="2386083"/>
            <a:ext cx="1329576" cy="1329576"/>
            <a:chOff x="1445676" y="2301218"/>
            <a:chExt cx="924910" cy="924910"/>
          </a:xfrm>
        </p:grpSpPr>
        <p:grpSp>
          <p:nvGrpSpPr>
            <p:cNvPr id="33" name="Group 202"/>
            <p:cNvGrpSpPr/>
            <p:nvPr/>
          </p:nvGrpSpPr>
          <p:grpSpPr>
            <a:xfrm>
              <a:off x="1445676" y="2327494"/>
              <a:ext cx="924910" cy="898634"/>
              <a:chOff x="609600" y="2420428"/>
              <a:chExt cx="924910" cy="898634"/>
            </a:xfrm>
            <a:solidFill>
              <a:srgbClr val="FBCE07"/>
            </a:solidFill>
          </p:grpSpPr>
          <p:sp>
            <p:nvSpPr>
              <p:cNvPr id="60" name="Freeform 6"/>
              <p:cNvSpPr>
                <a:spLocks/>
              </p:cNvSpPr>
              <p:nvPr/>
            </p:nvSpPr>
            <p:spPr bwMode="auto">
              <a:xfrm>
                <a:off x="893379" y="2472979"/>
                <a:ext cx="110359" cy="115614"/>
              </a:xfrm>
              <a:custGeom>
                <a:avLst/>
                <a:gdLst>
                  <a:gd name="T0" fmla="*/ 42 w 42"/>
                  <a:gd name="T1" fmla="*/ 32 h 44"/>
                  <a:gd name="T2" fmla="*/ 12 w 42"/>
                  <a:gd name="T3" fmla="*/ 44 h 44"/>
                  <a:gd name="T4" fmla="*/ 0 w 42"/>
                  <a:gd name="T5" fmla="*/ 12 h 44"/>
                  <a:gd name="T6" fmla="*/ 30 w 42"/>
                  <a:gd name="T7" fmla="*/ 0 h 44"/>
                  <a:gd name="T8" fmla="*/ 42 w 42"/>
                  <a:gd name="T9" fmla="*/ 32 h 44"/>
                </a:gdLst>
                <a:ahLst/>
                <a:cxnLst>
                  <a:cxn ang="0">
                    <a:pos x="T0" y="T1"/>
                  </a:cxn>
                  <a:cxn ang="0">
                    <a:pos x="T2" y="T3"/>
                  </a:cxn>
                  <a:cxn ang="0">
                    <a:pos x="T4" y="T5"/>
                  </a:cxn>
                  <a:cxn ang="0">
                    <a:pos x="T6" y="T7"/>
                  </a:cxn>
                  <a:cxn ang="0">
                    <a:pos x="T8" y="T9"/>
                  </a:cxn>
                </a:cxnLst>
                <a:rect l="0" t="0" r="r" b="b"/>
                <a:pathLst>
                  <a:path w="42" h="44">
                    <a:moveTo>
                      <a:pt x="42" y="32"/>
                    </a:moveTo>
                    <a:lnTo>
                      <a:pt x="12" y="44"/>
                    </a:lnTo>
                    <a:lnTo>
                      <a:pt x="0" y="12"/>
                    </a:lnTo>
                    <a:lnTo>
                      <a:pt x="30" y="0"/>
                    </a:lnTo>
                    <a:lnTo>
                      <a:pt x="42"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1" name="Freeform 7"/>
              <p:cNvSpPr>
                <a:spLocks/>
              </p:cNvSpPr>
              <p:nvPr/>
            </p:nvSpPr>
            <p:spPr bwMode="auto">
              <a:xfrm>
                <a:off x="945932" y="2562317"/>
                <a:ext cx="73572" cy="105104"/>
              </a:xfrm>
              <a:custGeom>
                <a:avLst/>
                <a:gdLst>
                  <a:gd name="T0" fmla="*/ 28 w 28"/>
                  <a:gd name="T1" fmla="*/ 34 h 40"/>
                  <a:gd name="T2" fmla="*/ 12 w 28"/>
                  <a:gd name="T3" fmla="*/ 40 h 40"/>
                  <a:gd name="T4" fmla="*/ 0 w 28"/>
                  <a:gd name="T5" fmla="*/ 6 h 40"/>
                  <a:gd name="T6" fmla="*/ 14 w 28"/>
                  <a:gd name="T7" fmla="*/ 0 h 40"/>
                  <a:gd name="T8" fmla="*/ 28 w 28"/>
                  <a:gd name="T9" fmla="*/ 34 h 40"/>
                </a:gdLst>
                <a:ahLst/>
                <a:cxnLst>
                  <a:cxn ang="0">
                    <a:pos x="T0" y="T1"/>
                  </a:cxn>
                  <a:cxn ang="0">
                    <a:pos x="T2" y="T3"/>
                  </a:cxn>
                  <a:cxn ang="0">
                    <a:pos x="T4" y="T5"/>
                  </a:cxn>
                  <a:cxn ang="0">
                    <a:pos x="T6" y="T7"/>
                  </a:cxn>
                  <a:cxn ang="0">
                    <a:pos x="T8" y="T9"/>
                  </a:cxn>
                </a:cxnLst>
                <a:rect l="0" t="0" r="r" b="b"/>
                <a:pathLst>
                  <a:path w="28" h="40">
                    <a:moveTo>
                      <a:pt x="28" y="34"/>
                    </a:moveTo>
                    <a:lnTo>
                      <a:pt x="12" y="40"/>
                    </a:lnTo>
                    <a:lnTo>
                      <a:pt x="0" y="6"/>
                    </a:lnTo>
                    <a:lnTo>
                      <a:pt x="14" y="0"/>
                    </a:lnTo>
                    <a:lnTo>
                      <a:pt x="28"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2" name="Freeform 8"/>
              <p:cNvSpPr>
                <a:spLocks/>
              </p:cNvSpPr>
              <p:nvPr/>
            </p:nvSpPr>
            <p:spPr bwMode="auto">
              <a:xfrm>
                <a:off x="893379" y="2420428"/>
                <a:ext cx="47296" cy="52551"/>
              </a:xfrm>
              <a:custGeom>
                <a:avLst/>
                <a:gdLst>
                  <a:gd name="T0" fmla="*/ 18 w 18"/>
                  <a:gd name="T1" fmla="*/ 6 h 20"/>
                  <a:gd name="T2" fmla="*/ 18 w 18"/>
                  <a:gd name="T3" fmla="*/ 6 h 20"/>
                  <a:gd name="T4" fmla="*/ 18 w 18"/>
                  <a:gd name="T5" fmla="*/ 10 h 20"/>
                  <a:gd name="T6" fmla="*/ 18 w 18"/>
                  <a:gd name="T7" fmla="*/ 14 h 20"/>
                  <a:gd name="T8" fmla="*/ 16 w 18"/>
                  <a:gd name="T9" fmla="*/ 18 h 20"/>
                  <a:gd name="T10" fmla="*/ 12 w 18"/>
                  <a:gd name="T11" fmla="*/ 20 h 20"/>
                  <a:gd name="T12" fmla="*/ 12 w 18"/>
                  <a:gd name="T13" fmla="*/ 20 h 20"/>
                  <a:gd name="T14" fmla="*/ 8 w 18"/>
                  <a:gd name="T15" fmla="*/ 20 h 20"/>
                  <a:gd name="T16" fmla="*/ 4 w 18"/>
                  <a:gd name="T17" fmla="*/ 20 h 20"/>
                  <a:gd name="T18" fmla="*/ 2 w 18"/>
                  <a:gd name="T19" fmla="*/ 18 h 20"/>
                  <a:gd name="T20" fmla="*/ 0 w 18"/>
                  <a:gd name="T21" fmla="*/ 14 h 20"/>
                  <a:gd name="T22" fmla="*/ 0 w 18"/>
                  <a:gd name="T23" fmla="*/ 14 h 20"/>
                  <a:gd name="T24" fmla="*/ 0 w 18"/>
                  <a:gd name="T25" fmla="*/ 10 h 20"/>
                  <a:gd name="T26" fmla="*/ 0 w 18"/>
                  <a:gd name="T27" fmla="*/ 6 h 20"/>
                  <a:gd name="T28" fmla="*/ 2 w 18"/>
                  <a:gd name="T29" fmla="*/ 4 h 20"/>
                  <a:gd name="T30" fmla="*/ 6 w 18"/>
                  <a:gd name="T31" fmla="*/ 2 h 20"/>
                  <a:gd name="T32" fmla="*/ 6 w 18"/>
                  <a:gd name="T33" fmla="*/ 2 h 20"/>
                  <a:gd name="T34" fmla="*/ 10 w 18"/>
                  <a:gd name="T35" fmla="*/ 0 h 20"/>
                  <a:gd name="T36" fmla="*/ 12 w 18"/>
                  <a:gd name="T37" fmla="*/ 2 h 20"/>
                  <a:gd name="T38" fmla="*/ 16 w 18"/>
                  <a:gd name="T39" fmla="*/ 4 h 20"/>
                  <a:gd name="T40" fmla="*/ 18 w 18"/>
                  <a:gd name="T41" fmla="*/ 6 h 20"/>
                  <a:gd name="T42" fmla="*/ 18 w 18"/>
                  <a:gd name="T43"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18" y="6"/>
                    </a:moveTo>
                    <a:lnTo>
                      <a:pt x="18" y="6"/>
                    </a:lnTo>
                    <a:lnTo>
                      <a:pt x="18" y="10"/>
                    </a:lnTo>
                    <a:lnTo>
                      <a:pt x="18" y="14"/>
                    </a:lnTo>
                    <a:lnTo>
                      <a:pt x="16" y="18"/>
                    </a:lnTo>
                    <a:lnTo>
                      <a:pt x="12" y="20"/>
                    </a:lnTo>
                    <a:lnTo>
                      <a:pt x="12" y="20"/>
                    </a:lnTo>
                    <a:lnTo>
                      <a:pt x="8" y="20"/>
                    </a:lnTo>
                    <a:lnTo>
                      <a:pt x="4" y="20"/>
                    </a:lnTo>
                    <a:lnTo>
                      <a:pt x="2" y="18"/>
                    </a:lnTo>
                    <a:lnTo>
                      <a:pt x="0" y="14"/>
                    </a:lnTo>
                    <a:lnTo>
                      <a:pt x="0" y="14"/>
                    </a:lnTo>
                    <a:lnTo>
                      <a:pt x="0" y="10"/>
                    </a:lnTo>
                    <a:lnTo>
                      <a:pt x="0" y="6"/>
                    </a:lnTo>
                    <a:lnTo>
                      <a:pt x="2" y="4"/>
                    </a:lnTo>
                    <a:lnTo>
                      <a:pt x="6" y="2"/>
                    </a:lnTo>
                    <a:lnTo>
                      <a:pt x="6" y="2"/>
                    </a:lnTo>
                    <a:lnTo>
                      <a:pt x="10" y="0"/>
                    </a:lnTo>
                    <a:lnTo>
                      <a:pt x="12" y="2"/>
                    </a:lnTo>
                    <a:lnTo>
                      <a:pt x="16" y="4"/>
                    </a:lnTo>
                    <a:lnTo>
                      <a:pt x="18" y="6"/>
                    </a:lnTo>
                    <a:lnTo>
                      <a:pt x="18"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3" name="Freeform 9"/>
              <p:cNvSpPr>
                <a:spLocks/>
              </p:cNvSpPr>
              <p:nvPr/>
            </p:nvSpPr>
            <p:spPr bwMode="auto">
              <a:xfrm>
                <a:off x="777765" y="2536041"/>
                <a:ext cx="126123" cy="120869"/>
              </a:xfrm>
              <a:custGeom>
                <a:avLst/>
                <a:gdLst>
                  <a:gd name="T0" fmla="*/ 48 w 48"/>
                  <a:gd name="T1" fmla="*/ 26 h 46"/>
                  <a:gd name="T2" fmla="*/ 24 w 48"/>
                  <a:gd name="T3" fmla="*/ 46 h 46"/>
                  <a:gd name="T4" fmla="*/ 0 w 48"/>
                  <a:gd name="T5" fmla="*/ 20 h 46"/>
                  <a:gd name="T6" fmla="*/ 24 w 48"/>
                  <a:gd name="T7" fmla="*/ 0 h 46"/>
                  <a:gd name="T8" fmla="*/ 48 w 48"/>
                  <a:gd name="T9" fmla="*/ 26 h 46"/>
                </a:gdLst>
                <a:ahLst/>
                <a:cxnLst>
                  <a:cxn ang="0">
                    <a:pos x="T0" y="T1"/>
                  </a:cxn>
                  <a:cxn ang="0">
                    <a:pos x="T2" y="T3"/>
                  </a:cxn>
                  <a:cxn ang="0">
                    <a:pos x="T4" y="T5"/>
                  </a:cxn>
                  <a:cxn ang="0">
                    <a:pos x="T6" y="T7"/>
                  </a:cxn>
                  <a:cxn ang="0">
                    <a:pos x="T8" y="T9"/>
                  </a:cxn>
                </a:cxnLst>
                <a:rect l="0" t="0" r="r" b="b"/>
                <a:pathLst>
                  <a:path w="48" h="46">
                    <a:moveTo>
                      <a:pt x="48" y="26"/>
                    </a:moveTo>
                    <a:lnTo>
                      <a:pt x="24" y="46"/>
                    </a:lnTo>
                    <a:lnTo>
                      <a:pt x="0" y="20"/>
                    </a:lnTo>
                    <a:lnTo>
                      <a:pt x="24" y="0"/>
                    </a:lnTo>
                    <a:lnTo>
                      <a:pt x="48" y="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Freeform 10"/>
              <p:cNvSpPr>
                <a:spLocks/>
              </p:cNvSpPr>
              <p:nvPr/>
            </p:nvSpPr>
            <p:spPr bwMode="auto">
              <a:xfrm>
                <a:off x="851337" y="2614870"/>
                <a:ext cx="94593" cy="99848"/>
              </a:xfrm>
              <a:custGeom>
                <a:avLst/>
                <a:gdLst>
                  <a:gd name="T0" fmla="*/ 36 w 36"/>
                  <a:gd name="T1" fmla="*/ 26 h 38"/>
                  <a:gd name="T2" fmla="*/ 24 w 36"/>
                  <a:gd name="T3" fmla="*/ 38 h 38"/>
                  <a:gd name="T4" fmla="*/ 0 w 36"/>
                  <a:gd name="T5" fmla="*/ 10 h 38"/>
                  <a:gd name="T6" fmla="*/ 12 w 36"/>
                  <a:gd name="T7" fmla="*/ 0 h 38"/>
                  <a:gd name="T8" fmla="*/ 36 w 36"/>
                  <a:gd name="T9" fmla="*/ 26 h 38"/>
                </a:gdLst>
                <a:ahLst/>
                <a:cxnLst>
                  <a:cxn ang="0">
                    <a:pos x="T0" y="T1"/>
                  </a:cxn>
                  <a:cxn ang="0">
                    <a:pos x="T2" y="T3"/>
                  </a:cxn>
                  <a:cxn ang="0">
                    <a:pos x="T4" y="T5"/>
                  </a:cxn>
                  <a:cxn ang="0">
                    <a:pos x="T6" y="T7"/>
                  </a:cxn>
                  <a:cxn ang="0">
                    <a:pos x="T8" y="T9"/>
                  </a:cxn>
                </a:cxnLst>
                <a:rect l="0" t="0" r="r" b="b"/>
                <a:pathLst>
                  <a:path w="36" h="38">
                    <a:moveTo>
                      <a:pt x="36" y="26"/>
                    </a:moveTo>
                    <a:lnTo>
                      <a:pt x="24" y="38"/>
                    </a:lnTo>
                    <a:lnTo>
                      <a:pt x="0" y="10"/>
                    </a:lnTo>
                    <a:lnTo>
                      <a:pt x="12" y="0"/>
                    </a:lnTo>
                    <a:lnTo>
                      <a:pt x="36" y="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Freeform 11"/>
              <p:cNvSpPr>
                <a:spLocks/>
              </p:cNvSpPr>
              <p:nvPr/>
            </p:nvSpPr>
            <p:spPr bwMode="auto">
              <a:xfrm>
                <a:off x="751489" y="2504511"/>
                <a:ext cx="52551" cy="52551"/>
              </a:xfrm>
              <a:custGeom>
                <a:avLst/>
                <a:gdLst>
                  <a:gd name="T0" fmla="*/ 18 w 20"/>
                  <a:gd name="T1" fmla="*/ 4 h 20"/>
                  <a:gd name="T2" fmla="*/ 18 w 20"/>
                  <a:gd name="T3" fmla="*/ 4 h 20"/>
                  <a:gd name="T4" fmla="*/ 20 w 20"/>
                  <a:gd name="T5" fmla="*/ 6 h 20"/>
                  <a:gd name="T6" fmla="*/ 20 w 20"/>
                  <a:gd name="T7" fmla="*/ 10 h 20"/>
                  <a:gd name="T8" fmla="*/ 20 w 20"/>
                  <a:gd name="T9" fmla="*/ 14 h 20"/>
                  <a:gd name="T10" fmla="*/ 16 w 20"/>
                  <a:gd name="T11" fmla="*/ 18 h 20"/>
                  <a:gd name="T12" fmla="*/ 16 w 20"/>
                  <a:gd name="T13" fmla="*/ 18 h 20"/>
                  <a:gd name="T14" fmla="*/ 14 w 20"/>
                  <a:gd name="T15" fmla="*/ 20 h 20"/>
                  <a:gd name="T16" fmla="*/ 10 w 20"/>
                  <a:gd name="T17" fmla="*/ 20 h 20"/>
                  <a:gd name="T18" fmla="*/ 6 w 20"/>
                  <a:gd name="T19" fmla="*/ 18 h 20"/>
                  <a:gd name="T20" fmla="*/ 4 w 20"/>
                  <a:gd name="T21" fmla="*/ 16 h 20"/>
                  <a:gd name="T22" fmla="*/ 4 w 20"/>
                  <a:gd name="T23" fmla="*/ 16 h 20"/>
                  <a:gd name="T24" fmla="*/ 2 w 20"/>
                  <a:gd name="T25" fmla="*/ 14 h 20"/>
                  <a:gd name="T26" fmla="*/ 0 w 20"/>
                  <a:gd name="T27" fmla="*/ 10 h 20"/>
                  <a:gd name="T28" fmla="*/ 2 w 20"/>
                  <a:gd name="T29" fmla="*/ 6 h 20"/>
                  <a:gd name="T30" fmla="*/ 4 w 20"/>
                  <a:gd name="T31" fmla="*/ 4 h 20"/>
                  <a:gd name="T32" fmla="*/ 4 w 20"/>
                  <a:gd name="T33" fmla="*/ 4 h 20"/>
                  <a:gd name="T34" fmla="*/ 8 w 20"/>
                  <a:gd name="T35" fmla="*/ 2 h 20"/>
                  <a:gd name="T36" fmla="*/ 10 w 20"/>
                  <a:gd name="T37" fmla="*/ 0 h 20"/>
                  <a:gd name="T38" fmla="*/ 14 w 20"/>
                  <a:gd name="T39" fmla="*/ 2 h 20"/>
                  <a:gd name="T40" fmla="*/ 18 w 20"/>
                  <a:gd name="T41" fmla="*/ 4 h 20"/>
                  <a:gd name="T42" fmla="*/ 18 w 20"/>
                  <a:gd name="T4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8" y="4"/>
                    </a:moveTo>
                    <a:lnTo>
                      <a:pt x="18" y="4"/>
                    </a:lnTo>
                    <a:lnTo>
                      <a:pt x="20" y="6"/>
                    </a:lnTo>
                    <a:lnTo>
                      <a:pt x="20" y="10"/>
                    </a:lnTo>
                    <a:lnTo>
                      <a:pt x="20" y="14"/>
                    </a:lnTo>
                    <a:lnTo>
                      <a:pt x="16" y="18"/>
                    </a:lnTo>
                    <a:lnTo>
                      <a:pt x="16" y="18"/>
                    </a:lnTo>
                    <a:lnTo>
                      <a:pt x="14" y="20"/>
                    </a:lnTo>
                    <a:lnTo>
                      <a:pt x="10" y="20"/>
                    </a:lnTo>
                    <a:lnTo>
                      <a:pt x="6" y="18"/>
                    </a:lnTo>
                    <a:lnTo>
                      <a:pt x="4" y="16"/>
                    </a:lnTo>
                    <a:lnTo>
                      <a:pt x="4" y="16"/>
                    </a:lnTo>
                    <a:lnTo>
                      <a:pt x="2" y="14"/>
                    </a:lnTo>
                    <a:lnTo>
                      <a:pt x="0" y="10"/>
                    </a:lnTo>
                    <a:lnTo>
                      <a:pt x="2" y="6"/>
                    </a:lnTo>
                    <a:lnTo>
                      <a:pt x="4" y="4"/>
                    </a:lnTo>
                    <a:lnTo>
                      <a:pt x="4" y="4"/>
                    </a:lnTo>
                    <a:lnTo>
                      <a:pt x="8" y="2"/>
                    </a:lnTo>
                    <a:lnTo>
                      <a:pt x="10" y="0"/>
                    </a:lnTo>
                    <a:lnTo>
                      <a:pt x="14" y="2"/>
                    </a:lnTo>
                    <a:lnTo>
                      <a:pt x="18" y="4"/>
                    </a:lnTo>
                    <a:lnTo>
                      <a:pt x="18"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6" name="Freeform 12"/>
              <p:cNvSpPr>
                <a:spLocks/>
              </p:cNvSpPr>
              <p:nvPr/>
            </p:nvSpPr>
            <p:spPr bwMode="auto">
              <a:xfrm>
                <a:off x="698938" y="2641145"/>
                <a:ext cx="120869" cy="115614"/>
              </a:xfrm>
              <a:custGeom>
                <a:avLst/>
                <a:gdLst>
                  <a:gd name="T0" fmla="*/ 46 w 46"/>
                  <a:gd name="T1" fmla="*/ 16 h 44"/>
                  <a:gd name="T2" fmla="*/ 32 w 46"/>
                  <a:gd name="T3" fmla="*/ 44 h 44"/>
                  <a:gd name="T4" fmla="*/ 0 w 46"/>
                  <a:gd name="T5" fmla="*/ 28 h 44"/>
                  <a:gd name="T6" fmla="*/ 14 w 46"/>
                  <a:gd name="T7" fmla="*/ 0 h 44"/>
                  <a:gd name="T8" fmla="*/ 46 w 46"/>
                  <a:gd name="T9" fmla="*/ 16 h 44"/>
                </a:gdLst>
                <a:ahLst/>
                <a:cxnLst>
                  <a:cxn ang="0">
                    <a:pos x="T0" y="T1"/>
                  </a:cxn>
                  <a:cxn ang="0">
                    <a:pos x="T2" y="T3"/>
                  </a:cxn>
                  <a:cxn ang="0">
                    <a:pos x="T4" y="T5"/>
                  </a:cxn>
                  <a:cxn ang="0">
                    <a:pos x="T6" y="T7"/>
                  </a:cxn>
                  <a:cxn ang="0">
                    <a:pos x="T8" y="T9"/>
                  </a:cxn>
                </a:cxnLst>
                <a:rect l="0" t="0" r="r" b="b"/>
                <a:pathLst>
                  <a:path w="46" h="44">
                    <a:moveTo>
                      <a:pt x="46" y="16"/>
                    </a:moveTo>
                    <a:lnTo>
                      <a:pt x="32" y="44"/>
                    </a:lnTo>
                    <a:lnTo>
                      <a:pt x="0" y="28"/>
                    </a:lnTo>
                    <a:lnTo>
                      <a:pt x="14" y="0"/>
                    </a:lnTo>
                    <a:lnTo>
                      <a:pt x="46" y="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7" name="Freeform 13"/>
              <p:cNvSpPr>
                <a:spLocks/>
              </p:cNvSpPr>
              <p:nvPr/>
            </p:nvSpPr>
            <p:spPr bwMode="auto">
              <a:xfrm>
                <a:off x="788276" y="2698952"/>
                <a:ext cx="105104" cy="78827"/>
              </a:xfrm>
              <a:custGeom>
                <a:avLst/>
                <a:gdLst>
                  <a:gd name="T0" fmla="*/ 40 w 40"/>
                  <a:gd name="T1" fmla="*/ 16 h 30"/>
                  <a:gd name="T2" fmla="*/ 32 w 40"/>
                  <a:gd name="T3" fmla="*/ 30 h 30"/>
                  <a:gd name="T4" fmla="*/ 0 w 40"/>
                  <a:gd name="T5" fmla="*/ 14 h 30"/>
                  <a:gd name="T6" fmla="*/ 8 w 40"/>
                  <a:gd name="T7" fmla="*/ 0 h 30"/>
                  <a:gd name="T8" fmla="*/ 40 w 40"/>
                  <a:gd name="T9" fmla="*/ 16 h 30"/>
                </a:gdLst>
                <a:ahLst/>
                <a:cxnLst>
                  <a:cxn ang="0">
                    <a:pos x="T0" y="T1"/>
                  </a:cxn>
                  <a:cxn ang="0">
                    <a:pos x="T2" y="T3"/>
                  </a:cxn>
                  <a:cxn ang="0">
                    <a:pos x="T4" y="T5"/>
                  </a:cxn>
                  <a:cxn ang="0">
                    <a:pos x="T6" y="T7"/>
                  </a:cxn>
                  <a:cxn ang="0">
                    <a:pos x="T8" y="T9"/>
                  </a:cxn>
                </a:cxnLst>
                <a:rect l="0" t="0" r="r" b="b"/>
                <a:pathLst>
                  <a:path w="40" h="30">
                    <a:moveTo>
                      <a:pt x="40" y="16"/>
                    </a:moveTo>
                    <a:lnTo>
                      <a:pt x="32" y="30"/>
                    </a:lnTo>
                    <a:lnTo>
                      <a:pt x="0" y="14"/>
                    </a:lnTo>
                    <a:lnTo>
                      <a:pt x="8" y="0"/>
                    </a:lnTo>
                    <a:lnTo>
                      <a:pt x="40" y="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8" name="Freeform 14"/>
              <p:cNvSpPr>
                <a:spLocks/>
              </p:cNvSpPr>
              <p:nvPr/>
            </p:nvSpPr>
            <p:spPr bwMode="auto">
              <a:xfrm>
                <a:off x="656896" y="2630634"/>
                <a:ext cx="47296" cy="52551"/>
              </a:xfrm>
              <a:custGeom>
                <a:avLst/>
                <a:gdLst>
                  <a:gd name="T0" fmla="*/ 14 w 18"/>
                  <a:gd name="T1" fmla="*/ 2 h 20"/>
                  <a:gd name="T2" fmla="*/ 14 w 18"/>
                  <a:gd name="T3" fmla="*/ 2 h 20"/>
                  <a:gd name="T4" fmla="*/ 16 w 18"/>
                  <a:gd name="T5" fmla="*/ 4 h 20"/>
                  <a:gd name="T6" fmla="*/ 18 w 18"/>
                  <a:gd name="T7" fmla="*/ 8 h 20"/>
                  <a:gd name="T8" fmla="*/ 18 w 18"/>
                  <a:gd name="T9" fmla="*/ 10 h 20"/>
                  <a:gd name="T10" fmla="*/ 18 w 18"/>
                  <a:gd name="T11" fmla="*/ 14 h 20"/>
                  <a:gd name="T12" fmla="*/ 18 w 18"/>
                  <a:gd name="T13" fmla="*/ 14 h 20"/>
                  <a:gd name="T14" fmla="*/ 16 w 18"/>
                  <a:gd name="T15" fmla="*/ 18 h 20"/>
                  <a:gd name="T16" fmla="*/ 12 w 18"/>
                  <a:gd name="T17" fmla="*/ 20 h 20"/>
                  <a:gd name="T18" fmla="*/ 8 w 18"/>
                  <a:gd name="T19" fmla="*/ 20 h 20"/>
                  <a:gd name="T20" fmla="*/ 4 w 18"/>
                  <a:gd name="T21" fmla="*/ 18 h 20"/>
                  <a:gd name="T22" fmla="*/ 4 w 18"/>
                  <a:gd name="T23" fmla="*/ 18 h 20"/>
                  <a:gd name="T24" fmla="*/ 2 w 18"/>
                  <a:gd name="T25" fmla="*/ 16 h 20"/>
                  <a:gd name="T26" fmla="*/ 0 w 18"/>
                  <a:gd name="T27" fmla="*/ 14 h 20"/>
                  <a:gd name="T28" fmla="*/ 0 w 18"/>
                  <a:gd name="T29" fmla="*/ 10 h 20"/>
                  <a:gd name="T30" fmla="*/ 0 w 18"/>
                  <a:gd name="T31" fmla="*/ 6 h 20"/>
                  <a:gd name="T32" fmla="*/ 0 w 18"/>
                  <a:gd name="T33" fmla="*/ 6 h 20"/>
                  <a:gd name="T34" fmla="*/ 2 w 18"/>
                  <a:gd name="T35" fmla="*/ 4 h 20"/>
                  <a:gd name="T36" fmla="*/ 6 w 18"/>
                  <a:gd name="T37" fmla="*/ 2 h 20"/>
                  <a:gd name="T38" fmla="*/ 10 w 18"/>
                  <a:gd name="T39" fmla="*/ 0 h 20"/>
                  <a:gd name="T40" fmla="*/ 14 w 18"/>
                  <a:gd name="T41" fmla="*/ 2 h 20"/>
                  <a:gd name="T42" fmla="*/ 14 w 18"/>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14" y="2"/>
                    </a:moveTo>
                    <a:lnTo>
                      <a:pt x="14" y="2"/>
                    </a:lnTo>
                    <a:lnTo>
                      <a:pt x="16" y="4"/>
                    </a:lnTo>
                    <a:lnTo>
                      <a:pt x="18" y="8"/>
                    </a:lnTo>
                    <a:lnTo>
                      <a:pt x="18" y="10"/>
                    </a:lnTo>
                    <a:lnTo>
                      <a:pt x="18" y="14"/>
                    </a:lnTo>
                    <a:lnTo>
                      <a:pt x="18" y="14"/>
                    </a:lnTo>
                    <a:lnTo>
                      <a:pt x="16" y="18"/>
                    </a:lnTo>
                    <a:lnTo>
                      <a:pt x="12" y="20"/>
                    </a:lnTo>
                    <a:lnTo>
                      <a:pt x="8" y="20"/>
                    </a:lnTo>
                    <a:lnTo>
                      <a:pt x="4" y="18"/>
                    </a:lnTo>
                    <a:lnTo>
                      <a:pt x="4" y="18"/>
                    </a:lnTo>
                    <a:lnTo>
                      <a:pt x="2" y="16"/>
                    </a:lnTo>
                    <a:lnTo>
                      <a:pt x="0" y="14"/>
                    </a:lnTo>
                    <a:lnTo>
                      <a:pt x="0" y="10"/>
                    </a:lnTo>
                    <a:lnTo>
                      <a:pt x="0" y="6"/>
                    </a:lnTo>
                    <a:lnTo>
                      <a:pt x="0" y="6"/>
                    </a:lnTo>
                    <a:lnTo>
                      <a:pt x="2" y="4"/>
                    </a:lnTo>
                    <a:lnTo>
                      <a:pt x="6" y="2"/>
                    </a:lnTo>
                    <a:lnTo>
                      <a:pt x="10" y="0"/>
                    </a:lnTo>
                    <a:lnTo>
                      <a:pt x="14" y="2"/>
                    </a:lnTo>
                    <a:lnTo>
                      <a:pt x="14"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9" name="Freeform 15"/>
              <p:cNvSpPr>
                <a:spLocks/>
              </p:cNvSpPr>
              <p:nvPr/>
            </p:nvSpPr>
            <p:spPr bwMode="auto">
              <a:xfrm>
                <a:off x="672662" y="2777780"/>
                <a:ext cx="99848" cy="89338"/>
              </a:xfrm>
              <a:custGeom>
                <a:avLst/>
                <a:gdLst>
                  <a:gd name="T0" fmla="*/ 38 w 38"/>
                  <a:gd name="T1" fmla="*/ 2 h 34"/>
                  <a:gd name="T2" fmla="*/ 36 w 38"/>
                  <a:gd name="T3" fmla="*/ 34 h 34"/>
                  <a:gd name="T4" fmla="*/ 0 w 38"/>
                  <a:gd name="T5" fmla="*/ 30 h 34"/>
                  <a:gd name="T6" fmla="*/ 2 w 38"/>
                  <a:gd name="T7" fmla="*/ 0 h 34"/>
                  <a:gd name="T8" fmla="*/ 38 w 38"/>
                  <a:gd name="T9" fmla="*/ 2 h 34"/>
                </a:gdLst>
                <a:ahLst/>
                <a:cxnLst>
                  <a:cxn ang="0">
                    <a:pos x="T0" y="T1"/>
                  </a:cxn>
                  <a:cxn ang="0">
                    <a:pos x="T2" y="T3"/>
                  </a:cxn>
                  <a:cxn ang="0">
                    <a:pos x="T4" y="T5"/>
                  </a:cxn>
                  <a:cxn ang="0">
                    <a:pos x="T6" y="T7"/>
                  </a:cxn>
                  <a:cxn ang="0">
                    <a:pos x="T8" y="T9"/>
                  </a:cxn>
                </a:cxnLst>
                <a:rect l="0" t="0" r="r" b="b"/>
                <a:pathLst>
                  <a:path w="38" h="34">
                    <a:moveTo>
                      <a:pt x="38" y="2"/>
                    </a:moveTo>
                    <a:lnTo>
                      <a:pt x="36" y="34"/>
                    </a:lnTo>
                    <a:lnTo>
                      <a:pt x="0" y="30"/>
                    </a:lnTo>
                    <a:lnTo>
                      <a:pt x="2" y="0"/>
                    </a:lnTo>
                    <a:lnTo>
                      <a:pt x="38"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0" name="Freeform 16"/>
              <p:cNvSpPr>
                <a:spLocks/>
              </p:cNvSpPr>
              <p:nvPr/>
            </p:nvSpPr>
            <p:spPr bwMode="auto">
              <a:xfrm>
                <a:off x="762001" y="2804056"/>
                <a:ext cx="99848" cy="52551"/>
              </a:xfrm>
              <a:custGeom>
                <a:avLst/>
                <a:gdLst>
                  <a:gd name="T0" fmla="*/ 38 w 38"/>
                  <a:gd name="T1" fmla="*/ 4 h 20"/>
                  <a:gd name="T2" fmla="*/ 36 w 38"/>
                  <a:gd name="T3" fmla="*/ 20 h 20"/>
                  <a:gd name="T4" fmla="*/ 0 w 38"/>
                  <a:gd name="T5" fmla="*/ 16 h 20"/>
                  <a:gd name="T6" fmla="*/ 2 w 38"/>
                  <a:gd name="T7" fmla="*/ 0 h 20"/>
                  <a:gd name="T8" fmla="*/ 38 w 38"/>
                  <a:gd name="T9" fmla="*/ 4 h 20"/>
                </a:gdLst>
                <a:ahLst/>
                <a:cxnLst>
                  <a:cxn ang="0">
                    <a:pos x="T0" y="T1"/>
                  </a:cxn>
                  <a:cxn ang="0">
                    <a:pos x="T2" y="T3"/>
                  </a:cxn>
                  <a:cxn ang="0">
                    <a:pos x="T4" y="T5"/>
                  </a:cxn>
                  <a:cxn ang="0">
                    <a:pos x="T6" y="T7"/>
                  </a:cxn>
                  <a:cxn ang="0">
                    <a:pos x="T8" y="T9"/>
                  </a:cxn>
                </a:cxnLst>
                <a:rect l="0" t="0" r="r" b="b"/>
                <a:pathLst>
                  <a:path w="38" h="20">
                    <a:moveTo>
                      <a:pt x="38" y="4"/>
                    </a:moveTo>
                    <a:lnTo>
                      <a:pt x="36" y="20"/>
                    </a:lnTo>
                    <a:lnTo>
                      <a:pt x="0" y="16"/>
                    </a:lnTo>
                    <a:lnTo>
                      <a:pt x="2" y="0"/>
                    </a:lnTo>
                    <a:lnTo>
                      <a:pt x="38"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1" name="Freeform 17"/>
              <p:cNvSpPr>
                <a:spLocks/>
              </p:cNvSpPr>
              <p:nvPr/>
            </p:nvSpPr>
            <p:spPr bwMode="auto">
              <a:xfrm>
                <a:off x="609600" y="2788290"/>
                <a:ext cx="47296" cy="52551"/>
              </a:xfrm>
              <a:custGeom>
                <a:avLst/>
                <a:gdLst>
                  <a:gd name="T0" fmla="*/ 10 w 18"/>
                  <a:gd name="T1" fmla="*/ 0 h 20"/>
                  <a:gd name="T2" fmla="*/ 10 w 18"/>
                  <a:gd name="T3" fmla="*/ 0 h 20"/>
                  <a:gd name="T4" fmla="*/ 14 w 18"/>
                  <a:gd name="T5" fmla="*/ 2 h 20"/>
                  <a:gd name="T6" fmla="*/ 16 w 18"/>
                  <a:gd name="T7" fmla="*/ 4 h 20"/>
                  <a:gd name="T8" fmla="*/ 18 w 18"/>
                  <a:gd name="T9" fmla="*/ 6 h 20"/>
                  <a:gd name="T10" fmla="*/ 18 w 18"/>
                  <a:gd name="T11" fmla="*/ 10 h 20"/>
                  <a:gd name="T12" fmla="*/ 18 w 18"/>
                  <a:gd name="T13" fmla="*/ 10 h 20"/>
                  <a:gd name="T14" fmla="*/ 18 w 18"/>
                  <a:gd name="T15" fmla="*/ 14 h 20"/>
                  <a:gd name="T16" fmla="*/ 16 w 18"/>
                  <a:gd name="T17" fmla="*/ 16 h 20"/>
                  <a:gd name="T18" fmla="*/ 12 w 18"/>
                  <a:gd name="T19" fmla="*/ 18 h 20"/>
                  <a:gd name="T20" fmla="*/ 8 w 18"/>
                  <a:gd name="T21" fmla="*/ 20 h 20"/>
                  <a:gd name="T22" fmla="*/ 8 w 18"/>
                  <a:gd name="T23" fmla="*/ 20 h 20"/>
                  <a:gd name="T24" fmla="*/ 4 w 18"/>
                  <a:gd name="T25" fmla="*/ 18 h 20"/>
                  <a:gd name="T26" fmla="*/ 2 w 18"/>
                  <a:gd name="T27" fmla="*/ 16 h 20"/>
                  <a:gd name="T28" fmla="*/ 0 w 18"/>
                  <a:gd name="T29" fmla="*/ 12 h 20"/>
                  <a:gd name="T30" fmla="*/ 0 w 18"/>
                  <a:gd name="T31" fmla="*/ 8 h 20"/>
                  <a:gd name="T32" fmla="*/ 0 w 18"/>
                  <a:gd name="T33" fmla="*/ 8 h 20"/>
                  <a:gd name="T34" fmla="*/ 2 w 18"/>
                  <a:gd name="T35" fmla="*/ 6 h 20"/>
                  <a:gd name="T36" fmla="*/ 4 w 18"/>
                  <a:gd name="T37" fmla="*/ 2 h 20"/>
                  <a:gd name="T38" fmla="*/ 6 w 18"/>
                  <a:gd name="T39" fmla="*/ 0 h 20"/>
                  <a:gd name="T40" fmla="*/ 10 w 18"/>
                  <a:gd name="T41" fmla="*/ 0 h 20"/>
                  <a:gd name="T42" fmla="*/ 10 w 18"/>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10" y="0"/>
                    </a:moveTo>
                    <a:lnTo>
                      <a:pt x="10" y="0"/>
                    </a:lnTo>
                    <a:lnTo>
                      <a:pt x="14" y="2"/>
                    </a:lnTo>
                    <a:lnTo>
                      <a:pt x="16" y="4"/>
                    </a:lnTo>
                    <a:lnTo>
                      <a:pt x="18" y="6"/>
                    </a:lnTo>
                    <a:lnTo>
                      <a:pt x="18" y="10"/>
                    </a:lnTo>
                    <a:lnTo>
                      <a:pt x="18" y="10"/>
                    </a:lnTo>
                    <a:lnTo>
                      <a:pt x="18" y="14"/>
                    </a:lnTo>
                    <a:lnTo>
                      <a:pt x="16" y="16"/>
                    </a:lnTo>
                    <a:lnTo>
                      <a:pt x="12" y="18"/>
                    </a:lnTo>
                    <a:lnTo>
                      <a:pt x="8" y="20"/>
                    </a:lnTo>
                    <a:lnTo>
                      <a:pt x="8" y="20"/>
                    </a:lnTo>
                    <a:lnTo>
                      <a:pt x="4" y="18"/>
                    </a:lnTo>
                    <a:lnTo>
                      <a:pt x="2" y="16"/>
                    </a:lnTo>
                    <a:lnTo>
                      <a:pt x="0" y="12"/>
                    </a:lnTo>
                    <a:lnTo>
                      <a:pt x="0" y="8"/>
                    </a:lnTo>
                    <a:lnTo>
                      <a:pt x="0" y="8"/>
                    </a:lnTo>
                    <a:lnTo>
                      <a:pt x="2" y="6"/>
                    </a:lnTo>
                    <a:lnTo>
                      <a:pt x="4" y="2"/>
                    </a:lnTo>
                    <a:lnTo>
                      <a:pt x="6" y="0"/>
                    </a:lnTo>
                    <a:lnTo>
                      <a:pt x="10" y="0"/>
                    </a:lnTo>
                    <a:lnTo>
                      <a:pt x="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2" name="Freeform 18"/>
              <p:cNvSpPr>
                <a:spLocks/>
              </p:cNvSpPr>
              <p:nvPr/>
            </p:nvSpPr>
            <p:spPr bwMode="auto">
              <a:xfrm>
                <a:off x="677917" y="2898649"/>
                <a:ext cx="110359" cy="105104"/>
              </a:xfrm>
              <a:custGeom>
                <a:avLst/>
                <a:gdLst>
                  <a:gd name="T0" fmla="*/ 34 w 42"/>
                  <a:gd name="T1" fmla="*/ 0 h 40"/>
                  <a:gd name="T2" fmla="*/ 42 w 42"/>
                  <a:gd name="T3" fmla="*/ 30 h 40"/>
                  <a:gd name="T4" fmla="*/ 8 w 42"/>
                  <a:gd name="T5" fmla="*/ 40 h 40"/>
                  <a:gd name="T6" fmla="*/ 0 w 42"/>
                  <a:gd name="T7" fmla="*/ 10 h 40"/>
                  <a:gd name="T8" fmla="*/ 34 w 42"/>
                  <a:gd name="T9" fmla="*/ 0 h 40"/>
                </a:gdLst>
                <a:ahLst/>
                <a:cxnLst>
                  <a:cxn ang="0">
                    <a:pos x="T0" y="T1"/>
                  </a:cxn>
                  <a:cxn ang="0">
                    <a:pos x="T2" y="T3"/>
                  </a:cxn>
                  <a:cxn ang="0">
                    <a:pos x="T4" y="T5"/>
                  </a:cxn>
                  <a:cxn ang="0">
                    <a:pos x="T6" y="T7"/>
                  </a:cxn>
                  <a:cxn ang="0">
                    <a:pos x="T8" y="T9"/>
                  </a:cxn>
                </a:cxnLst>
                <a:rect l="0" t="0" r="r" b="b"/>
                <a:pathLst>
                  <a:path w="42" h="40">
                    <a:moveTo>
                      <a:pt x="34" y="0"/>
                    </a:moveTo>
                    <a:lnTo>
                      <a:pt x="42" y="30"/>
                    </a:lnTo>
                    <a:lnTo>
                      <a:pt x="8" y="40"/>
                    </a:lnTo>
                    <a:lnTo>
                      <a:pt x="0" y="10"/>
                    </a:lnTo>
                    <a:lnTo>
                      <a:pt x="3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3" name="Freeform 19"/>
              <p:cNvSpPr>
                <a:spLocks/>
              </p:cNvSpPr>
              <p:nvPr/>
            </p:nvSpPr>
            <p:spPr bwMode="auto">
              <a:xfrm>
                <a:off x="767255" y="2893394"/>
                <a:ext cx="105104" cy="63062"/>
              </a:xfrm>
              <a:custGeom>
                <a:avLst/>
                <a:gdLst>
                  <a:gd name="T0" fmla="*/ 34 w 40"/>
                  <a:gd name="T1" fmla="*/ 0 h 24"/>
                  <a:gd name="T2" fmla="*/ 40 w 40"/>
                  <a:gd name="T3" fmla="*/ 14 h 24"/>
                  <a:gd name="T4" fmla="*/ 4 w 40"/>
                  <a:gd name="T5" fmla="*/ 24 h 24"/>
                  <a:gd name="T6" fmla="*/ 0 w 40"/>
                  <a:gd name="T7" fmla="*/ 10 h 24"/>
                  <a:gd name="T8" fmla="*/ 34 w 40"/>
                  <a:gd name="T9" fmla="*/ 0 h 24"/>
                </a:gdLst>
                <a:ahLst/>
                <a:cxnLst>
                  <a:cxn ang="0">
                    <a:pos x="T0" y="T1"/>
                  </a:cxn>
                  <a:cxn ang="0">
                    <a:pos x="T2" y="T3"/>
                  </a:cxn>
                  <a:cxn ang="0">
                    <a:pos x="T4" y="T5"/>
                  </a:cxn>
                  <a:cxn ang="0">
                    <a:pos x="T6" y="T7"/>
                  </a:cxn>
                  <a:cxn ang="0">
                    <a:pos x="T8" y="T9"/>
                  </a:cxn>
                </a:cxnLst>
                <a:rect l="0" t="0" r="r" b="b"/>
                <a:pathLst>
                  <a:path w="40" h="24">
                    <a:moveTo>
                      <a:pt x="34" y="0"/>
                    </a:moveTo>
                    <a:lnTo>
                      <a:pt x="40" y="14"/>
                    </a:lnTo>
                    <a:lnTo>
                      <a:pt x="4" y="24"/>
                    </a:lnTo>
                    <a:lnTo>
                      <a:pt x="0" y="10"/>
                    </a:lnTo>
                    <a:lnTo>
                      <a:pt x="3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4" name="Freeform 20"/>
              <p:cNvSpPr>
                <a:spLocks/>
              </p:cNvSpPr>
              <p:nvPr/>
            </p:nvSpPr>
            <p:spPr bwMode="auto">
              <a:xfrm>
                <a:off x="620110" y="2951200"/>
                <a:ext cx="52551" cy="47296"/>
              </a:xfrm>
              <a:custGeom>
                <a:avLst/>
                <a:gdLst>
                  <a:gd name="T0" fmla="*/ 8 w 20"/>
                  <a:gd name="T1" fmla="*/ 0 h 18"/>
                  <a:gd name="T2" fmla="*/ 8 w 20"/>
                  <a:gd name="T3" fmla="*/ 0 h 18"/>
                  <a:gd name="T4" fmla="*/ 12 w 20"/>
                  <a:gd name="T5" fmla="*/ 0 h 18"/>
                  <a:gd name="T6" fmla="*/ 14 w 20"/>
                  <a:gd name="T7" fmla="*/ 0 h 18"/>
                  <a:gd name="T8" fmla="*/ 18 w 20"/>
                  <a:gd name="T9" fmla="*/ 2 h 18"/>
                  <a:gd name="T10" fmla="*/ 20 w 20"/>
                  <a:gd name="T11" fmla="*/ 6 h 18"/>
                  <a:gd name="T12" fmla="*/ 20 w 20"/>
                  <a:gd name="T13" fmla="*/ 6 h 18"/>
                  <a:gd name="T14" fmla="*/ 20 w 20"/>
                  <a:gd name="T15" fmla="*/ 10 h 18"/>
                  <a:gd name="T16" fmla="*/ 18 w 20"/>
                  <a:gd name="T17" fmla="*/ 14 h 18"/>
                  <a:gd name="T18" fmla="*/ 16 w 20"/>
                  <a:gd name="T19" fmla="*/ 16 h 18"/>
                  <a:gd name="T20" fmla="*/ 12 w 20"/>
                  <a:gd name="T21" fmla="*/ 18 h 18"/>
                  <a:gd name="T22" fmla="*/ 12 w 20"/>
                  <a:gd name="T23" fmla="*/ 18 h 18"/>
                  <a:gd name="T24" fmla="*/ 10 w 20"/>
                  <a:gd name="T25" fmla="*/ 18 h 18"/>
                  <a:gd name="T26" fmla="*/ 6 w 20"/>
                  <a:gd name="T27" fmla="*/ 18 h 18"/>
                  <a:gd name="T28" fmla="*/ 2 w 20"/>
                  <a:gd name="T29" fmla="*/ 14 h 18"/>
                  <a:gd name="T30" fmla="*/ 2 w 20"/>
                  <a:gd name="T31" fmla="*/ 12 h 18"/>
                  <a:gd name="T32" fmla="*/ 2 w 20"/>
                  <a:gd name="T33" fmla="*/ 12 h 18"/>
                  <a:gd name="T34" fmla="*/ 0 w 20"/>
                  <a:gd name="T35" fmla="*/ 8 h 18"/>
                  <a:gd name="T36" fmla="*/ 2 w 20"/>
                  <a:gd name="T37" fmla="*/ 4 h 18"/>
                  <a:gd name="T38" fmla="*/ 4 w 20"/>
                  <a:gd name="T39" fmla="*/ 2 h 18"/>
                  <a:gd name="T40" fmla="*/ 8 w 20"/>
                  <a:gd name="T41" fmla="*/ 0 h 18"/>
                  <a:gd name="T42" fmla="*/ 8 w 20"/>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8">
                    <a:moveTo>
                      <a:pt x="8" y="0"/>
                    </a:moveTo>
                    <a:lnTo>
                      <a:pt x="8" y="0"/>
                    </a:lnTo>
                    <a:lnTo>
                      <a:pt x="12" y="0"/>
                    </a:lnTo>
                    <a:lnTo>
                      <a:pt x="14" y="0"/>
                    </a:lnTo>
                    <a:lnTo>
                      <a:pt x="18" y="2"/>
                    </a:lnTo>
                    <a:lnTo>
                      <a:pt x="20" y="6"/>
                    </a:lnTo>
                    <a:lnTo>
                      <a:pt x="20" y="6"/>
                    </a:lnTo>
                    <a:lnTo>
                      <a:pt x="20" y="10"/>
                    </a:lnTo>
                    <a:lnTo>
                      <a:pt x="18" y="14"/>
                    </a:lnTo>
                    <a:lnTo>
                      <a:pt x="16" y="16"/>
                    </a:lnTo>
                    <a:lnTo>
                      <a:pt x="12" y="18"/>
                    </a:lnTo>
                    <a:lnTo>
                      <a:pt x="12" y="18"/>
                    </a:lnTo>
                    <a:lnTo>
                      <a:pt x="10" y="18"/>
                    </a:lnTo>
                    <a:lnTo>
                      <a:pt x="6" y="18"/>
                    </a:lnTo>
                    <a:lnTo>
                      <a:pt x="2" y="14"/>
                    </a:lnTo>
                    <a:lnTo>
                      <a:pt x="2" y="12"/>
                    </a:lnTo>
                    <a:lnTo>
                      <a:pt x="2" y="12"/>
                    </a:lnTo>
                    <a:lnTo>
                      <a:pt x="0" y="8"/>
                    </a:lnTo>
                    <a:lnTo>
                      <a:pt x="2" y="4"/>
                    </a:lnTo>
                    <a:lnTo>
                      <a:pt x="4" y="2"/>
                    </a:lnTo>
                    <a:lnTo>
                      <a:pt x="8" y="0"/>
                    </a:lnTo>
                    <a:lnTo>
                      <a:pt x="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5" name="Freeform 21"/>
              <p:cNvSpPr>
                <a:spLocks/>
              </p:cNvSpPr>
              <p:nvPr/>
            </p:nvSpPr>
            <p:spPr bwMode="auto">
              <a:xfrm>
                <a:off x="725214" y="3003751"/>
                <a:ext cx="126123" cy="126123"/>
              </a:xfrm>
              <a:custGeom>
                <a:avLst/>
                <a:gdLst>
                  <a:gd name="T0" fmla="*/ 28 w 48"/>
                  <a:gd name="T1" fmla="*/ 0 h 48"/>
                  <a:gd name="T2" fmla="*/ 48 w 48"/>
                  <a:gd name="T3" fmla="*/ 26 h 48"/>
                  <a:gd name="T4" fmla="*/ 20 w 48"/>
                  <a:gd name="T5" fmla="*/ 48 h 48"/>
                  <a:gd name="T6" fmla="*/ 0 w 48"/>
                  <a:gd name="T7" fmla="*/ 22 h 48"/>
                  <a:gd name="T8" fmla="*/ 28 w 48"/>
                  <a:gd name="T9" fmla="*/ 0 h 48"/>
                </a:gdLst>
                <a:ahLst/>
                <a:cxnLst>
                  <a:cxn ang="0">
                    <a:pos x="T0" y="T1"/>
                  </a:cxn>
                  <a:cxn ang="0">
                    <a:pos x="T2" y="T3"/>
                  </a:cxn>
                  <a:cxn ang="0">
                    <a:pos x="T4" y="T5"/>
                  </a:cxn>
                  <a:cxn ang="0">
                    <a:pos x="T6" y="T7"/>
                  </a:cxn>
                  <a:cxn ang="0">
                    <a:pos x="T8" y="T9"/>
                  </a:cxn>
                </a:cxnLst>
                <a:rect l="0" t="0" r="r" b="b"/>
                <a:pathLst>
                  <a:path w="48" h="48">
                    <a:moveTo>
                      <a:pt x="28" y="0"/>
                    </a:moveTo>
                    <a:lnTo>
                      <a:pt x="48" y="26"/>
                    </a:lnTo>
                    <a:lnTo>
                      <a:pt x="20" y="48"/>
                    </a:lnTo>
                    <a:lnTo>
                      <a:pt x="0" y="22"/>
                    </a:lnTo>
                    <a:lnTo>
                      <a:pt x="2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6" name="Freeform 22"/>
              <p:cNvSpPr>
                <a:spLocks/>
              </p:cNvSpPr>
              <p:nvPr/>
            </p:nvSpPr>
            <p:spPr bwMode="auto">
              <a:xfrm>
                <a:off x="809297" y="2966966"/>
                <a:ext cx="99848" cy="89338"/>
              </a:xfrm>
              <a:custGeom>
                <a:avLst/>
                <a:gdLst>
                  <a:gd name="T0" fmla="*/ 28 w 38"/>
                  <a:gd name="T1" fmla="*/ 0 h 34"/>
                  <a:gd name="T2" fmla="*/ 38 w 38"/>
                  <a:gd name="T3" fmla="*/ 12 h 34"/>
                  <a:gd name="T4" fmla="*/ 10 w 38"/>
                  <a:gd name="T5" fmla="*/ 34 h 34"/>
                  <a:gd name="T6" fmla="*/ 0 w 38"/>
                  <a:gd name="T7" fmla="*/ 22 h 34"/>
                  <a:gd name="T8" fmla="*/ 28 w 38"/>
                  <a:gd name="T9" fmla="*/ 0 h 34"/>
                </a:gdLst>
                <a:ahLst/>
                <a:cxnLst>
                  <a:cxn ang="0">
                    <a:pos x="T0" y="T1"/>
                  </a:cxn>
                  <a:cxn ang="0">
                    <a:pos x="T2" y="T3"/>
                  </a:cxn>
                  <a:cxn ang="0">
                    <a:pos x="T4" y="T5"/>
                  </a:cxn>
                  <a:cxn ang="0">
                    <a:pos x="T6" y="T7"/>
                  </a:cxn>
                  <a:cxn ang="0">
                    <a:pos x="T8" y="T9"/>
                  </a:cxn>
                </a:cxnLst>
                <a:rect l="0" t="0" r="r" b="b"/>
                <a:pathLst>
                  <a:path w="38" h="34">
                    <a:moveTo>
                      <a:pt x="28" y="0"/>
                    </a:moveTo>
                    <a:lnTo>
                      <a:pt x="38" y="12"/>
                    </a:lnTo>
                    <a:lnTo>
                      <a:pt x="10" y="34"/>
                    </a:lnTo>
                    <a:lnTo>
                      <a:pt x="0" y="22"/>
                    </a:lnTo>
                    <a:lnTo>
                      <a:pt x="2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7" name="Freeform 23"/>
              <p:cNvSpPr>
                <a:spLocks/>
              </p:cNvSpPr>
              <p:nvPr/>
            </p:nvSpPr>
            <p:spPr bwMode="auto">
              <a:xfrm>
                <a:off x="693683" y="3093089"/>
                <a:ext cx="47296" cy="52551"/>
              </a:xfrm>
              <a:custGeom>
                <a:avLst/>
                <a:gdLst>
                  <a:gd name="T0" fmla="*/ 2 w 18"/>
                  <a:gd name="T1" fmla="*/ 2 h 20"/>
                  <a:gd name="T2" fmla="*/ 2 w 18"/>
                  <a:gd name="T3" fmla="*/ 2 h 20"/>
                  <a:gd name="T4" fmla="*/ 6 w 18"/>
                  <a:gd name="T5" fmla="*/ 0 h 20"/>
                  <a:gd name="T6" fmla="*/ 10 w 18"/>
                  <a:gd name="T7" fmla="*/ 0 h 20"/>
                  <a:gd name="T8" fmla="*/ 14 w 18"/>
                  <a:gd name="T9" fmla="*/ 2 h 20"/>
                  <a:gd name="T10" fmla="*/ 16 w 18"/>
                  <a:gd name="T11" fmla="*/ 4 h 20"/>
                  <a:gd name="T12" fmla="*/ 16 w 18"/>
                  <a:gd name="T13" fmla="*/ 4 h 20"/>
                  <a:gd name="T14" fmla="*/ 18 w 18"/>
                  <a:gd name="T15" fmla="*/ 8 h 20"/>
                  <a:gd name="T16" fmla="*/ 18 w 18"/>
                  <a:gd name="T17" fmla="*/ 12 h 20"/>
                  <a:gd name="T18" fmla="*/ 18 w 18"/>
                  <a:gd name="T19" fmla="*/ 14 h 20"/>
                  <a:gd name="T20" fmla="*/ 14 w 18"/>
                  <a:gd name="T21" fmla="*/ 18 h 20"/>
                  <a:gd name="T22" fmla="*/ 14 w 18"/>
                  <a:gd name="T23" fmla="*/ 18 h 20"/>
                  <a:gd name="T24" fmla="*/ 12 w 18"/>
                  <a:gd name="T25" fmla="*/ 20 h 20"/>
                  <a:gd name="T26" fmla="*/ 8 w 18"/>
                  <a:gd name="T27" fmla="*/ 20 h 20"/>
                  <a:gd name="T28" fmla="*/ 4 w 18"/>
                  <a:gd name="T29" fmla="*/ 18 h 20"/>
                  <a:gd name="T30" fmla="*/ 2 w 18"/>
                  <a:gd name="T31" fmla="*/ 16 h 20"/>
                  <a:gd name="T32" fmla="*/ 2 w 18"/>
                  <a:gd name="T33" fmla="*/ 16 h 20"/>
                  <a:gd name="T34" fmla="*/ 0 w 18"/>
                  <a:gd name="T35" fmla="*/ 12 h 20"/>
                  <a:gd name="T36" fmla="*/ 0 w 18"/>
                  <a:gd name="T37" fmla="*/ 8 h 20"/>
                  <a:gd name="T38" fmla="*/ 0 w 18"/>
                  <a:gd name="T39" fmla="*/ 6 h 20"/>
                  <a:gd name="T40" fmla="*/ 2 w 18"/>
                  <a:gd name="T41" fmla="*/ 2 h 20"/>
                  <a:gd name="T42" fmla="*/ 2 w 18"/>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2" y="2"/>
                    </a:moveTo>
                    <a:lnTo>
                      <a:pt x="2" y="2"/>
                    </a:lnTo>
                    <a:lnTo>
                      <a:pt x="6" y="0"/>
                    </a:lnTo>
                    <a:lnTo>
                      <a:pt x="10" y="0"/>
                    </a:lnTo>
                    <a:lnTo>
                      <a:pt x="14" y="2"/>
                    </a:lnTo>
                    <a:lnTo>
                      <a:pt x="16" y="4"/>
                    </a:lnTo>
                    <a:lnTo>
                      <a:pt x="16" y="4"/>
                    </a:lnTo>
                    <a:lnTo>
                      <a:pt x="18" y="8"/>
                    </a:lnTo>
                    <a:lnTo>
                      <a:pt x="18" y="12"/>
                    </a:lnTo>
                    <a:lnTo>
                      <a:pt x="18" y="14"/>
                    </a:lnTo>
                    <a:lnTo>
                      <a:pt x="14" y="18"/>
                    </a:lnTo>
                    <a:lnTo>
                      <a:pt x="14" y="18"/>
                    </a:lnTo>
                    <a:lnTo>
                      <a:pt x="12" y="20"/>
                    </a:lnTo>
                    <a:lnTo>
                      <a:pt x="8" y="20"/>
                    </a:lnTo>
                    <a:lnTo>
                      <a:pt x="4" y="18"/>
                    </a:lnTo>
                    <a:lnTo>
                      <a:pt x="2" y="16"/>
                    </a:lnTo>
                    <a:lnTo>
                      <a:pt x="2" y="16"/>
                    </a:lnTo>
                    <a:lnTo>
                      <a:pt x="0" y="12"/>
                    </a:lnTo>
                    <a:lnTo>
                      <a:pt x="0" y="8"/>
                    </a:lnTo>
                    <a:lnTo>
                      <a:pt x="0" y="6"/>
                    </a:lnTo>
                    <a:lnTo>
                      <a:pt x="2" y="2"/>
                    </a:lnTo>
                    <a:lnTo>
                      <a:pt x="2"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8" name="Freeform 24"/>
              <p:cNvSpPr>
                <a:spLocks/>
              </p:cNvSpPr>
              <p:nvPr/>
            </p:nvSpPr>
            <p:spPr bwMode="auto">
              <a:xfrm>
                <a:off x="819807" y="3093089"/>
                <a:ext cx="120869" cy="120869"/>
              </a:xfrm>
              <a:custGeom>
                <a:avLst/>
                <a:gdLst>
                  <a:gd name="T0" fmla="*/ 20 w 46"/>
                  <a:gd name="T1" fmla="*/ 0 h 46"/>
                  <a:gd name="T2" fmla="*/ 46 w 46"/>
                  <a:gd name="T3" fmla="*/ 16 h 46"/>
                  <a:gd name="T4" fmla="*/ 28 w 46"/>
                  <a:gd name="T5" fmla="*/ 46 h 46"/>
                  <a:gd name="T6" fmla="*/ 0 w 46"/>
                  <a:gd name="T7" fmla="*/ 30 h 46"/>
                  <a:gd name="T8" fmla="*/ 20 w 46"/>
                  <a:gd name="T9" fmla="*/ 0 h 46"/>
                </a:gdLst>
                <a:ahLst/>
                <a:cxnLst>
                  <a:cxn ang="0">
                    <a:pos x="T0" y="T1"/>
                  </a:cxn>
                  <a:cxn ang="0">
                    <a:pos x="T2" y="T3"/>
                  </a:cxn>
                  <a:cxn ang="0">
                    <a:pos x="T4" y="T5"/>
                  </a:cxn>
                  <a:cxn ang="0">
                    <a:pos x="T6" y="T7"/>
                  </a:cxn>
                  <a:cxn ang="0">
                    <a:pos x="T8" y="T9"/>
                  </a:cxn>
                </a:cxnLst>
                <a:rect l="0" t="0" r="r" b="b"/>
                <a:pathLst>
                  <a:path w="46" h="46">
                    <a:moveTo>
                      <a:pt x="20" y="0"/>
                    </a:moveTo>
                    <a:lnTo>
                      <a:pt x="46" y="16"/>
                    </a:lnTo>
                    <a:lnTo>
                      <a:pt x="28" y="46"/>
                    </a:lnTo>
                    <a:lnTo>
                      <a:pt x="0" y="30"/>
                    </a:lnTo>
                    <a:lnTo>
                      <a:pt x="2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9" name="Freeform 25"/>
              <p:cNvSpPr>
                <a:spLocks/>
              </p:cNvSpPr>
              <p:nvPr/>
            </p:nvSpPr>
            <p:spPr bwMode="auto">
              <a:xfrm>
                <a:off x="888124" y="3024772"/>
                <a:ext cx="84083" cy="105104"/>
              </a:xfrm>
              <a:custGeom>
                <a:avLst/>
                <a:gdLst>
                  <a:gd name="T0" fmla="*/ 18 w 32"/>
                  <a:gd name="T1" fmla="*/ 0 h 40"/>
                  <a:gd name="T2" fmla="*/ 32 w 32"/>
                  <a:gd name="T3" fmla="*/ 10 h 40"/>
                  <a:gd name="T4" fmla="*/ 12 w 32"/>
                  <a:gd name="T5" fmla="*/ 40 h 40"/>
                  <a:gd name="T6" fmla="*/ 0 w 32"/>
                  <a:gd name="T7" fmla="*/ 32 h 40"/>
                  <a:gd name="T8" fmla="*/ 18 w 32"/>
                  <a:gd name="T9" fmla="*/ 0 h 40"/>
                </a:gdLst>
                <a:ahLst/>
                <a:cxnLst>
                  <a:cxn ang="0">
                    <a:pos x="T0" y="T1"/>
                  </a:cxn>
                  <a:cxn ang="0">
                    <a:pos x="T2" y="T3"/>
                  </a:cxn>
                  <a:cxn ang="0">
                    <a:pos x="T4" y="T5"/>
                  </a:cxn>
                  <a:cxn ang="0">
                    <a:pos x="T6" y="T7"/>
                  </a:cxn>
                  <a:cxn ang="0">
                    <a:pos x="T8" y="T9"/>
                  </a:cxn>
                </a:cxnLst>
                <a:rect l="0" t="0" r="r" b="b"/>
                <a:pathLst>
                  <a:path w="32" h="40">
                    <a:moveTo>
                      <a:pt x="18" y="0"/>
                    </a:moveTo>
                    <a:lnTo>
                      <a:pt x="32" y="10"/>
                    </a:lnTo>
                    <a:lnTo>
                      <a:pt x="12" y="40"/>
                    </a:lnTo>
                    <a:lnTo>
                      <a:pt x="0" y="32"/>
                    </a:lnTo>
                    <a:lnTo>
                      <a:pt x="1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0" name="Freeform 26"/>
              <p:cNvSpPr>
                <a:spLocks/>
              </p:cNvSpPr>
              <p:nvPr/>
            </p:nvSpPr>
            <p:spPr bwMode="auto">
              <a:xfrm>
                <a:off x="809297" y="3203448"/>
                <a:ext cx="52551" cy="52551"/>
              </a:xfrm>
              <a:custGeom>
                <a:avLst/>
                <a:gdLst>
                  <a:gd name="T0" fmla="*/ 2 w 20"/>
                  <a:gd name="T1" fmla="*/ 6 h 20"/>
                  <a:gd name="T2" fmla="*/ 2 w 20"/>
                  <a:gd name="T3" fmla="*/ 6 h 20"/>
                  <a:gd name="T4" fmla="*/ 4 w 20"/>
                  <a:gd name="T5" fmla="*/ 2 h 20"/>
                  <a:gd name="T6" fmla="*/ 8 w 20"/>
                  <a:gd name="T7" fmla="*/ 0 h 20"/>
                  <a:gd name="T8" fmla="*/ 12 w 20"/>
                  <a:gd name="T9" fmla="*/ 0 h 20"/>
                  <a:gd name="T10" fmla="*/ 14 w 20"/>
                  <a:gd name="T11" fmla="*/ 2 h 20"/>
                  <a:gd name="T12" fmla="*/ 14 w 20"/>
                  <a:gd name="T13" fmla="*/ 2 h 20"/>
                  <a:gd name="T14" fmla="*/ 18 w 20"/>
                  <a:gd name="T15" fmla="*/ 4 h 20"/>
                  <a:gd name="T16" fmla="*/ 18 w 20"/>
                  <a:gd name="T17" fmla="*/ 8 h 20"/>
                  <a:gd name="T18" fmla="*/ 20 w 20"/>
                  <a:gd name="T19" fmla="*/ 12 h 20"/>
                  <a:gd name="T20" fmla="*/ 18 w 20"/>
                  <a:gd name="T21" fmla="*/ 16 h 20"/>
                  <a:gd name="T22" fmla="*/ 18 w 20"/>
                  <a:gd name="T23" fmla="*/ 16 h 20"/>
                  <a:gd name="T24" fmla="*/ 16 w 20"/>
                  <a:gd name="T25" fmla="*/ 18 h 20"/>
                  <a:gd name="T26" fmla="*/ 12 w 20"/>
                  <a:gd name="T27" fmla="*/ 20 h 20"/>
                  <a:gd name="T28" fmla="*/ 8 w 20"/>
                  <a:gd name="T29" fmla="*/ 20 h 20"/>
                  <a:gd name="T30" fmla="*/ 4 w 20"/>
                  <a:gd name="T31" fmla="*/ 18 h 20"/>
                  <a:gd name="T32" fmla="*/ 4 w 20"/>
                  <a:gd name="T33" fmla="*/ 18 h 20"/>
                  <a:gd name="T34" fmla="*/ 2 w 20"/>
                  <a:gd name="T35" fmla="*/ 16 h 20"/>
                  <a:gd name="T36" fmla="*/ 0 w 20"/>
                  <a:gd name="T37" fmla="*/ 12 h 20"/>
                  <a:gd name="T38" fmla="*/ 0 w 20"/>
                  <a:gd name="T39" fmla="*/ 8 h 20"/>
                  <a:gd name="T40" fmla="*/ 2 w 20"/>
                  <a:gd name="T41" fmla="*/ 6 h 20"/>
                  <a:gd name="T42" fmla="*/ 2 w 20"/>
                  <a:gd name="T43"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2" y="6"/>
                    </a:moveTo>
                    <a:lnTo>
                      <a:pt x="2" y="6"/>
                    </a:lnTo>
                    <a:lnTo>
                      <a:pt x="4" y="2"/>
                    </a:lnTo>
                    <a:lnTo>
                      <a:pt x="8" y="0"/>
                    </a:lnTo>
                    <a:lnTo>
                      <a:pt x="12" y="0"/>
                    </a:lnTo>
                    <a:lnTo>
                      <a:pt x="14" y="2"/>
                    </a:lnTo>
                    <a:lnTo>
                      <a:pt x="14" y="2"/>
                    </a:lnTo>
                    <a:lnTo>
                      <a:pt x="18" y="4"/>
                    </a:lnTo>
                    <a:lnTo>
                      <a:pt x="18" y="8"/>
                    </a:lnTo>
                    <a:lnTo>
                      <a:pt x="20" y="12"/>
                    </a:lnTo>
                    <a:lnTo>
                      <a:pt x="18" y="16"/>
                    </a:lnTo>
                    <a:lnTo>
                      <a:pt x="18" y="16"/>
                    </a:lnTo>
                    <a:lnTo>
                      <a:pt x="16" y="18"/>
                    </a:lnTo>
                    <a:lnTo>
                      <a:pt x="12" y="20"/>
                    </a:lnTo>
                    <a:lnTo>
                      <a:pt x="8" y="20"/>
                    </a:lnTo>
                    <a:lnTo>
                      <a:pt x="4" y="18"/>
                    </a:lnTo>
                    <a:lnTo>
                      <a:pt x="4" y="18"/>
                    </a:lnTo>
                    <a:lnTo>
                      <a:pt x="2" y="16"/>
                    </a:lnTo>
                    <a:lnTo>
                      <a:pt x="0" y="12"/>
                    </a:lnTo>
                    <a:lnTo>
                      <a:pt x="0" y="8"/>
                    </a:lnTo>
                    <a:lnTo>
                      <a:pt x="2" y="6"/>
                    </a:lnTo>
                    <a:lnTo>
                      <a:pt x="2"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1" name="Freeform 27"/>
              <p:cNvSpPr>
                <a:spLocks/>
              </p:cNvSpPr>
              <p:nvPr/>
            </p:nvSpPr>
            <p:spPr bwMode="auto">
              <a:xfrm>
                <a:off x="951186" y="3150897"/>
                <a:ext cx="99848" cy="105104"/>
              </a:xfrm>
              <a:custGeom>
                <a:avLst/>
                <a:gdLst>
                  <a:gd name="T0" fmla="*/ 6 w 38"/>
                  <a:gd name="T1" fmla="*/ 0 h 40"/>
                  <a:gd name="T2" fmla="*/ 38 w 38"/>
                  <a:gd name="T3" fmla="*/ 6 h 40"/>
                  <a:gd name="T4" fmla="*/ 32 w 38"/>
                  <a:gd name="T5" fmla="*/ 40 h 40"/>
                  <a:gd name="T6" fmla="*/ 0 w 38"/>
                  <a:gd name="T7" fmla="*/ 34 h 40"/>
                  <a:gd name="T8" fmla="*/ 6 w 38"/>
                  <a:gd name="T9" fmla="*/ 0 h 40"/>
                </a:gdLst>
                <a:ahLst/>
                <a:cxnLst>
                  <a:cxn ang="0">
                    <a:pos x="T0" y="T1"/>
                  </a:cxn>
                  <a:cxn ang="0">
                    <a:pos x="T2" y="T3"/>
                  </a:cxn>
                  <a:cxn ang="0">
                    <a:pos x="T4" y="T5"/>
                  </a:cxn>
                  <a:cxn ang="0">
                    <a:pos x="T6" y="T7"/>
                  </a:cxn>
                  <a:cxn ang="0">
                    <a:pos x="T8" y="T9"/>
                  </a:cxn>
                </a:cxnLst>
                <a:rect l="0" t="0" r="r" b="b"/>
                <a:pathLst>
                  <a:path w="38" h="40">
                    <a:moveTo>
                      <a:pt x="6" y="0"/>
                    </a:moveTo>
                    <a:lnTo>
                      <a:pt x="38" y="6"/>
                    </a:lnTo>
                    <a:lnTo>
                      <a:pt x="32" y="40"/>
                    </a:lnTo>
                    <a:lnTo>
                      <a:pt x="0" y="34"/>
                    </a:lnTo>
                    <a:lnTo>
                      <a:pt x="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Freeform 28"/>
              <p:cNvSpPr>
                <a:spLocks/>
              </p:cNvSpPr>
              <p:nvPr/>
            </p:nvSpPr>
            <p:spPr bwMode="auto">
              <a:xfrm>
                <a:off x="987972" y="3066814"/>
                <a:ext cx="57808" cy="99848"/>
              </a:xfrm>
              <a:custGeom>
                <a:avLst/>
                <a:gdLst>
                  <a:gd name="T0" fmla="*/ 6 w 22"/>
                  <a:gd name="T1" fmla="*/ 0 h 38"/>
                  <a:gd name="T2" fmla="*/ 22 w 22"/>
                  <a:gd name="T3" fmla="*/ 2 h 38"/>
                  <a:gd name="T4" fmla="*/ 16 w 22"/>
                  <a:gd name="T5" fmla="*/ 38 h 38"/>
                  <a:gd name="T6" fmla="*/ 0 w 22"/>
                  <a:gd name="T7" fmla="*/ 34 h 38"/>
                  <a:gd name="T8" fmla="*/ 6 w 22"/>
                  <a:gd name="T9" fmla="*/ 0 h 38"/>
                </a:gdLst>
                <a:ahLst/>
                <a:cxnLst>
                  <a:cxn ang="0">
                    <a:pos x="T0" y="T1"/>
                  </a:cxn>
                  <a:cxn ang="0">
                    <a:pos x="T2" y="T3"/>
                  </a:cxn>
                  <a:cxn ang="0">
                    <a:pos x="T4" y="T5"/>
                  </a:cxn>
                  <a:cxn ang="0">
                    <a:pos x="T6" y="T7"/>
                  </a:cxn>
                  <a:cxn ang="0">
                    <a:pos x="T8" y="T9"/>
                  </a:cxn>
                </a:cxnLst>
                <a:rect l="0" t="0" r="r" b="b"/>
                <a:pathLst>
                  <a:path w="22" h="38">
                    <a:moveTo>
                      <a:pt x="6" y="0"/>
                    </a:moveTo>
                    <a:lnTo>
                      <a:pt x="22" y="2"/>
                    </a:lnTo>
                    <a:lnTo>
                      <a:pt x="16" y="38"/>
                    </a:lnTo>
                    <a:lnTo>
                      <a:pt x="0" y="34"/>
                    </a:lnTo>
                    <a:lnTo>
                      <a:pt x="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3" name="Freeform 29"/>
              <p:cNvSpPr>
                <a:spLocks/>
              </p:cNvSpPr>
              <p:nvPr/>
            </p:nvSpPr>
            <p:spPr bwMode="auto">
              <a:xfrm>
                <a:off x="961696" y="3266511"/>
                <a:ext cx="47296" cy="47296"/>
              </a:xfrm>
              <a:custGeom>
                <a:avLst/>
                <a:gdLst>
                  <a:gd name="T0" fmla="*/ 0 w 18"/>
                  <a:gd name="T1" fmla="*/ 8 h 18"/>
                  <a:gd name="T2" fmla="*/ 0 w 18"/>
                  <a:gd name="T3" fmla="*/ 8 h 18"/>
                  <a:gd name="T4" fmla="*/ 0 w 18"/>
                  <a:gd name="T5" fmla="*/ 4 h 18"/>
                  <a:gd name="T6" fmla="*/ 4 w 18"/>
                  <a:gd name="T7" fmla="*/ 2 h 18"/>
                  <a:gd name="T8" fmla="*/ 6 w 18"/>
                  <a:gd name="T9" fmla="*/ 0 h 18"/>
                  <a:gd name="T10" fmla="*/ 10 w 18"/>
                  <a:gd name="T11" fmla="*/ 0 h 18"/>
                  <a:gd name="T12" fmla="*/ 10 w 18"/>
                  <a:gd name="T13" fmla="*/ 0 h 18"/>
                  <a:gd name="T14" fmla="*/ 14 w 18"/>
                  <a:gd name="T15" fmla="*/ 2 h 18"/>
                  <a:gd name="T16" fmla="*/ 16 w 18"/>
                  <a:gd name="T17" fmla="*/ 4 h 18"/>
                  <a:gd name="T18" fmla="*/ 18 w 18"/>
                  <a:gd name="T19" fmla="*/ 8 h 18"/>
                  <a:gd name="T20" fmla="*/ 18 w 18"/>
                  <a:gd name="T21" fmla="*/ 10 h 18"/>
                  <a:gd name="T22" fmla="*/ 18 w 18"/>
                  <a:gd name="T23" fmla="*/ 10 h 18"/>
                  <a:gd name="T24" fmla="*/ 16 w 18"/>
                  <a:gd name="T25" fmla="*/ 14 h 18"/>
                  <a:gd name="T26" fmla="*/ 14 w 18"/>
                  <a:gd name="T27" fmla="*/ 18 h 18"/>
                  <a:gd name="T28" fmla="*/ 10 w 18"/>
                  <a:gd name="T29" fmla="*/ 18 h 18"/>
                  <a:gd name="T30" fmla="*/ 6 w 18"/>
                  <a:gd name="T31" fmla="*/ 18 h 18"/>
                  <a:gd name="T32" fmla="*/ 6 w 18"/>
                  <a:gd name="T33" fmla="*/ 18 h 18"/>
                  <a:gd name="T34" fmla="*/ 4 w 18"/>
                  <a:gd name="T35" fmla="*/ 18 h 18"/>
                  <a:gd name="T36" fmla="*/ 0 w 18"/>
                  <a:gd name="T37" fmla="*/ 14 h 18"/>
                  <a:gd name="T38" fmla="*/ 0 w 18"/>
                  <a:gd name="T39" fmla="*/ 12 h 18"/>
                  <a:gd name="T40" fmla="*/ 0 w 18"/>
                  <a:gd name="T41" fmla="*/ 8 h 18"/>
                  <a:gd name="T42" fmla="*/ 0 w 18"/>
                  <a:gd name="T4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0" y="8"/>
                    </a:moveTo>
                    <a:lnTo>
                      <a:pt x="0" y="8"/>
                    </a:lnTo>
                    <a:lnTo>
                      <a:pt x="0" y="4"/>
                    </a:lnTo>
                    <a:lnTo>
                      <a:pt x="4" y="2"/>
                    </a:lnTo>
                    <a:lnTo>
                      <a:pt x="6" y="0"/>
                    </a:lnTo>
                    <a:lnTo>
                      <a:pt x="10" y="0"/>
                    </a:lnTo>
                    <a:lnTo>
                      <a:pt x="10" y="0"/>
                    </a:lnTo>
                    <a:lnTo>
                      <a:pt x="14" y="2"/>
                    </a:lnTo>
                    <a:lnTo>
                      <a:pt x="16" y="4"/>
                    </a:lnTo>
                    <a:lnTo>
                      <a:pt x="18" y="8"/>
                    </a:lnTo>
                    <a:lnTo>
                      <a:pt x="18" y="10"/>
                    </a:lnTo>
                    <a:lnTo>
                      <a:pt x="18" y="10"/>
                    </a:lnTo>
                    <a:lnTo>
                      <a:pt x="16" y="14"/>
                    </a:lnTo>
                    <a:lnTo>
                      <a:pt x="14" y="18"/>
                    </a:lnTo>
                    <a:lnTo>
                      <a:pt x="10" y="18"/>
                    </a:lnTo>
                    <a:lnTo>
                      <a:pt x="6" y="18"/>
                    </a:lnTo>
                    <a:lnTo>
                      <a:pt x="6" y="18"/>
                    </a:lnTo>
                    <a:lnTo>
                      <a:pt x="4" y="18"/>
                    </a:lnTo>
                    <a:lnTo>
                      <a:pt x="0" y="14"/>
                    </a:lnTo>
                    <a:lnTo>
                      <a:pt x="0" y="12"/>
                    </a:lnTo>
                    <a:lnTo>
                      <a:pt x="0" y="8"/>
                    </a:lnTo>
                    <a:lnTo>
                      <a:pt x="0"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4" name="Freeform 30"/>
              <p:cNvSpPr>
                <a:spLocks/>
              </p:cNvSpPr>
              <p:nvPr/>
            </p:nvSpPr>
            <p:spPr bwMode="auto">
              <a:xfrm>
                <a:off x="1077310" y="3150897"/>
                <a:ext cx="99848" cy="105104"/>
              </a:xfrm>
              <a:custGeom>
                <a:avLst/>
                <a:gdLst>
                  <a:gd name="T0" fmla="*/ 0 w 38"/>
                  <a:gd name="T1" fmla="*/ 6 h 40"/>
                  <a:gd name="T2" fmla="*/ 32 w 38"/>
                  <a:gd name="T3" fmla="*/ 0 h 40"/>
                  <a:gd name="T4" fmla="*/ 38 w 38"/>
                  <a:gd name="T5" fmla="*/ 36 h 40"/>
                  <a:gd name="T6" fmla="*/ 6 w 38"/>
                  <a:gd name="T7" fmla="*/ 40 h 40"/>
                  <a:gd name="T8" fmla="*/ 0 w 38"/>
                  <a:gd name="T9" fmla="*/ 6 h 40"/>
                </a:gdLst>
                <a:ahLst/>
                <a:cxnLst>
                  <a:cxn ang="0">
                    <a:pos x="T0" y="T1"/>
                  </a:cxn>
                  <a:cxn ang="0">
                    <a:pos x="T2" y="T3"/>
                  </a:cxn>
                  <a:cxn ang="0">
                    <a:pos x="T4" y="T5"/>
                  </a:cxn>
                  <a:cxn ang="0">
                    <a:pos x="T6" y="T7"/>
                  </a:cxn>
                  <a:cxn ang="0">
                    <a:pos x="T8" y="T9"/>
                  </a:cxn>
                </a:cxnLst>
                <a:rect l="0" t="0" r="r" b="b"/>
                <a:pathLst>
                  <a:path w="38" h="40">
                    <a:moveTo>
                      <a:pt x="0" y="6"/>
                    </a:moveTo>
                    <a:lnTo>
                      <a:pt x="32" y="0"/>
                    </a:lnTo>
                    <a:lnTo>
                      <a:pt x="38" y="36"/>
                    </a:lnTo>
                    <a:lnTo>
                      <a:pt x="6" y="4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5" name="Freeform 31"/>
              <p:cNvSpPr>
                <a:spLocks/>
              </p:cNvSpPr>
              <p:nvPr/>
            </p:nvSpPr>
            <p:spPr bwMode="auto">
              <a:xfrm>
                <a:off x="1082565" y="3066814"/>
                <a:ext cx="57808" cy="99848"/>
              </a:xfrm>
              <a:custGeom>
                <a:avLst/>
                <a:gdLst>
                  <a:gd name="T0" fmla="*/ 0 w 22"/>
                  <a:gd name="T1" fmla="*/ 2 h 38"/>
                  <a:gd name="T2" fmla="*/ 16 w 22"/>
                  <a:gd name="T3" fmla="*/ 0 h 38"/>
                  <a:gd name="T4" fmla="*/ 22 w 22"/>
                  <a:gd name="T5" fmla="*/ 34 h 38"/>
                  <a:gd name="T6" fmla="*/ 6 w 22"/>
                  <a:gd name="T7" fmla="*/ 38 h 38"/>
                  <a:gd name="T8" fmla="*/ 0 w 22"/>
                  <a:gd name="T9" fmla="*/ 2 h 38"/>
                </a:gdLst>
                <a:ahLst/>
                <a:cxnLst>
                  <a:cxn ang="0">
                    <a:pos x="T0" y="T1"/>
                  </a:cxn>
                  <a:cxn ang="0">
                    <a:pos x="T2" y="T3"/>
                  </a:cxn>
                  <a:cxn ang="0">
                    <a:pos x="T4" y="T5"/>
                  </a:cxn>
                  <a:cxn ang="0">
                    <a:pos x="T6" y="T7"/>
                  </a:cxn>
                  <a:cxn ang="0">
                    <a:pos x="T8" y="T9"/>
                  </a:cxn>
                </a:cxnLst>
                <a:rect l="0" t="0" r="r" b="b"/>
                <a:pathLst>
                  <a:path w="22" h="38">
                    <a:moveTo>
                      <a:pt x="0" y="2"/>
                    </a:moveTo>
                    <a:lnTo>
                      <a:pt x="16" y="0"/>
                    </a:lnTo>
                    <a:lnTo>
                      <a:pt x="22" y="34"/>
                    </a:lnTo>
                    <a:lnTo>
                      <a:pt x="6" y="38"/>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6" name="Freeform 32"/>
              <p:cNvSpPr>
                <a:spLocks/>
              </p:cNvSpPr>
              <p:nvPr/>
            </p:nvSpPr>
            <p:spPr bwMode="auto">
              <a:xfrm>
                <a:off x="1119351" y="3266511"/>
                <a:ext cx="47296" cy="52551"/>
              </a:xfrm>
              <a:custGeom>
                <a:avLst/>
                <a:gdLst>
                  <a:gd name="T0" fmla="*/ 0 w 18"/>
                  <a:gd name="T1" fmla="*/ 12 h 20"/>
                  <a:gd name="T2" fmla="*/ 0 w 18"/>
                  <a:gd name="T3" fmla="*/ 12 h 20"/>
                  <a:gd name="T4" fmla="*/ 0 w 18"/>
                  <a:gd name="T5" fmla="*/ 8 h 20"/>
                  <a:gd name="T6" fmla="*/ 0 w 18"/>
                  <a:gd name="T7" fmla="*/ 4 h 20"/>
                  <a:gd name="T8" fmla="*/ 4 w 18"/>
                  <a:gd name="T9" fmla="*/ 2 h 20"/>
                  <a:gd name="T10" fmla="*/ 6 w 18"/>
                  <a:gd name="T11" fmla="*/ 0 h 20"/>
                  <a:gd name="T12" fmla="*/ 6 w 18"/>
                  <a:gd name="T13" fmla="*/ 0 h 20"/>
                  <a:gd name="T14" fmla="*/ 10 w 18"/>
                  <a:gd name="T15" fmla="*/ 0 h 20"/>
                  <a:gd name="T16" fmla="*/ 14 w 18"/>
                  <a:gd name="T17" fmla="*/ 2 h 20"/>
                  <a:gd name="T18" fmla="*/ 16 w 18"/>
                  <a:gd name="T19" fmla="*/ 4 h 20"/>
                  <a:gd name="T20" fmla="*/ 18 w 18"/>
                  <a:gd name="T21" fmla="*/ 8 h 20"/>
                  <a:gd name="T22" fmla="*/ 18 w 18"/>
                  <a:gd name="T23" fmla="*/ 8 h 20"/>
                  <a:gd name="T24" fmla="*/ 18 w 18"/>
                  <a:gd name="T25" fmla="*/ 12 h 20"/>
                  <a:gd name="T26" fmla="*/ 16 w 18"/>
                  <a:gd name="T27" fmla="*/ 16 h 20"/>
                  <a:gd name="T28" fmla="*/ 14 w 18"/>
                  <a:gd name="T29" fmla="*/ 18 h 20"/>
                  <a:gd name="T30" fmla="*/ 10 w 18"/>
                  <a:gd name="T31" fmla="*/ 20 h 20"/>
                  <a:gd name="T32" fmla="*/ 10 w 18"/>
                  <a:gd name="T33" fmla="*/ 20 h 20"/>
                  <a:gd name="T34" fmla="*/ 6 w 18"/>
                  <a:gd name="T35" fmla="*/ 20 h 20"/>
                  <a:gd name="T36" fmla="*/ 4 w 18"/>
                  <a:gd name="T37" fmla="*/ 18 h 20"/>
                  <a:gd name="T38" fmla="*/ 0 w 18"/>
                  <a:gd name="T39" fmla="*/ 16 h 20"/>
                  <a:gd name="T40" fmla="*/ 0 w 18"/>
                  <a:gd name="T41" fmla="*/ 12 h 20"/>
                  <a:gd name="T42" fmla="*/ 0 w 18"/>
                  <a:gd name="T4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0" y="12"/>
                    </a:moveTo>
                    <a:lnTo>
                      <a:pt x="0" y="12"/>
                    </a:lnTo>
                    <a:lnTo>
                      <a:pt x="0" y="8"/>
                    </a:lnTo>
                    <a:lnTo>
                      <a:pt x="0" y="4"/>
                    </a:lnTo>
                    <a:lnTo>
                      <a:pt x="4" y="2"/>
                    </a:lnTo>
                    <a:lnTo>
                      <a:pt x="6" y="0"/>
                    </a:lnTo>
                    <a:lnTo>
                      <a:pt x="6" y="0"/>
                    </a:lnTo>
                    <a:lnTo>
                      <a:pt x="10" y="0"/>
                    </a:lnTo>
                    <a:lnTo>
                      <a:pt x="14" y="2"/>
                    </a:lnTo>
                    <a:lnTo>
                      <a:pt x="16" y="4"/>
                    </a:lnTo>
                    <a:lnTo>
                      <a:pt x="18" y="8"/>
                    </a:lnTo>
                    <a:lnTo>
                      <a:pt x="18" y="8"/>
                    </a:lnTo>
                    <a:lnTo>
                      <a:pt x="18" y="12"/>
                    </a:lnTo>
                    <a:lnTo>
                      <a:pt x="16" y="16"/>
                    </a:lnTo>
                    <a:lnTo>
                      <a:pt x="14" y="18"/>
                    </a:lnTo>
                    <a:lnTo>
                      <a:pt x="10" y="20"/>
                    </a:lnTo>
                    <a:lnTo>
                      <a:pt x="10" y="20"/>
                    </a:lnTo>
                    <a:lnTo>
                      <a:pt x="6" y="20"/>
                    </a:lnTo>
                    <a:lnTo>
                      <a:pt x="4" y="18"/>
                    </a:lnTo>
                    <a:lnTo>
                      <a:pt x="0" y="16"/>
                    </a:lnTo>
                    <a:lnTo>
                      <a:pt x="0" y="12"/>
                    </a:lnTo>
                    <a:lnTo>
                      <a:pt x="0" y="1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7" name="Freeform 33"/>
              <p:cNvSpPr>
                <a:spLocks/>
              </p:cNvSpPr>
              <p:nvPr/>
            </p:nvSpPr>
            <p:spPr bwMode="auto">
              <a:xfrm>
                <a:off x="1187669" y="3098344"/>
                <a:ext cx="120869" cy="126123"/>
              </a:xfrm>
              <a:custGeom>
                <a:avLst/>
                <a:gdLst>
                  <a:gd name="T0" fmla="*/ 0 w 46"/>
                  <a:gd name="T1" fmla="*/ 18 h 48"/>
                  <a:gd name="T2" fmla="*/ 28 w 46"/>
                  <a:gd name="T3" fmla="*/ 0 h 48"/>
                  <a:gd name="T4" fmla="*/ 46 w 46"/>
                  <a:gd name="T5" fmla="*/ 32 h 48"/>
                  <a:gd name="T6" fmla="*/ 18 w 46"/>
                  <a:gd name="T7" fmla="*/ 48 h 48"/>
                  <a:gd name="T8" fmla="*/ 0 w 46"/>
                  <a:gd name="T9" fmla="*/ 18 h 48"/>
                </a:gdLst>
                <a:ahLst/>
                <a:cxnLst>
                  <a:cxn ang="0">
                    <a:pos x="T0" y="T1"/>
                  </a:cxn>
                  <a:cxn ang="0">
                    <a:pos x="T2" y="T3"/>
                  </a:cxn>
                  <a:cxn ang="0">
                    <a:pos x="T4" y="T5"/>
                  </a:cxn>
                  <a:cxn ang="0">
                    <a:pos x="T6" y="T7"/>
                  </a:cxn>
                  <a:cxn ang="0">
                    <a:pos x="T8" y="T9"/>
                  </a:cxn>
                </a:cxnLst>
                <a:rect l="0" t="0" r="r" b="b"/>
                <a:pathLst>
                  <a:path w="46" h="48">
                    <a:moveTo>
                      <a:pt x="0" y="18"/>
                    </a:moveTo>
                    <a:lnTo>
                      <a:pt x="28" y="0"/>
                    </a:lnTo>
                    <a:lnTo>
                      <a:pt x="46" y="32"/>
                    </a:lnTo>
                    <a:lnTo>
                      <a:pt x="18" y="48"/>
                    </a:lnTo>
                    <a:lnTo>
                      <a:pt x="0"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8" name="Freeform 34"/>
              <p:cNvSpPr>
                <a:spLocks/>
              </p:cNvSpPr>
              <p:nvPr/>
            </p:nvSpPr>
            <p:spPr bwMode="auto">
              <a:xfrm>
                <a:off x="1161393" y="3035283"/>
                <a:ext cx="84083" cy="99848"/>
              </a:xfrm>
              <a:custGeom>
                <a:avLst/>
                <a:gdLst>
                  <a:gd name="T0" fmla="*/ 0 w 32"/>
                  <a:gd name="T1" fmla="*/ 8 h 38"/>
                  <a:gd name="T2" fmla="*/ 12 w 32"/>
                  <a:gd name="T3" fmla="*/ 0 h 38"/>
                  <a:gd name="T4" fmla="*/ 32 w 32"/>
                  <a:gd name="T5" fmla="*/ 30 h 38"/>
                  <a:gd name="T6" fmla="*/ 18 w 32"/>
                  <a:gd name="T7" fmla="*/ 38 h 38"/>
                  <a:gd name="T8" fmla="*/ 0 w 32"/>
                  <a:gd name="T9" fmla="*/ 8 h 38"/>
                </a:gdLst>
                <a:ahLst/>
                <a:cxnLst>
                  <a:cxn ang="0">
                    <a:pos x="T0" y="T1"/>
                  </a:cxn>
                  <a:cxn ang="0">
                    <a:pos x="T2" y="T3"/>
                  </a:cxn>
                  <a:cxn ang="0">
                    <a:pos x="T4" y="T5"/>
                  </a:cxn>
                  <a:cxn ang="0">
                    <a:pos x="T6" y="T7"/>
                  </a:cxn>
                  <a:cxn ang="0">
                    <a:pos x="T8" y="T9"/>
                  </a:cxn>
                </a:cxnLst>
                <a:rect l="0" t="0" r="r" b="b"/>
                <a:pathLst>
                  <a:path w="32" h="38">
                    <a:moveTo>
                      <a:pt x="0" y="8"/>
                    </a:moveTo>
                    <a:lnTo>
                      <a:pt x="12" y="0"/>
                    </a:lnTo>
                    <a:lnTo>
                      <a:pt x="32" y="30"/>
                    </a:lnTo>
                    <a:lnTo>
                      <a:pt x="18" y="38"/>
                    </a:lnTo>
                    <a:lnTo>
                      <a:pt x="0"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9" name="Freeform 35"/>
              <p:cNvSpPr>
                <a:spLocks/>
              </p:cNvSpPr>
              <p:nvPr/>
            </p:nvSpPr>
            <p:spPr bwMode="auto">
              <a:xfrm>
                <a:off x="1266496" y="3213958"/>
                <a:ext cx="52551" cy="47296"/>
              </a:xfrm>
              <a:custGeom>
                <a:avLst/>
                <a:gdLst>
                  <a:gd name="T0" fmla="*/ 2 w 20"/>
                  <a:gd name="T1" fmla="*/ 14 h 18"/>
                  <a:gd name="T2" fmla="*/ 2 w 20"/>
                  <a:gd name="T3" fmla="*/ 14 h 18"/>
                  <a:gd name="T4" fmla="*/ 0 w 20"/>
                  <a:gd name="T5" fmla="*/ 10 h 18"/>
                  <a:gd name="T6" fmla="*/ 0 w 20"/>
                  <a:gd name="T7" fmla="*/ 6 h 18"/>
                  <a:gd name="T8" fmla="*/ 2 w 20"/>
                  <a:gd name="T9" fmla="*/ 4 h 18"/>
                  <a:gd name="T10" fmla="*/ 6 w 20"/>
                  <a:gd name="T11" fmla="*/ 2 h 18"/>
                  <a:gd name="T12" fmla="*/ 6 w 20"/>
                  <a:gd name="T13" fmla="*/ 2 h 18"/>
                  <a:gd name="T14" fmla="*/ 8 w 20"/>
                  <a:gd name="T15" fmla="*/ 0 h 18"/>
                  <a:gd name="T16" fmla="*/ 12 w 20"/>
                  <a:gd name="T17" fmla="*/ 0 h 18"/>
                  <a:gd name="T18" fmla="*/ 16 w 20"/>
                  <a:gd name="T19" fmla="*/ 2 h 18"/>
                  <a:gd name="T20" fmla="*/ 18 w 20"/>
                  <a:gd name="T21" fmla="*/ 4 h 18"/>
                  <a:gd name="T22" fmla="*/ 18 w 20"/>
                  <a:gd name="T23" fmla="*/ 4 h 18"/>
                  <a:gd name="T24" fmla="*/ 20 w 20"/>
                  <a:gd name="T25" fmla="*/ 8 h 18"/>
                  <a:gd name="T26" fmla="*/ 20 w 20"/>
                  <a:gd name="T27" fmla="*/ 12 h 18"/>
                  <a:gd name="T28" fmla="*/ 18 w 20"/>
                  <a:gd name="T29" fmla="*/ 14 h 18"/>
                  <a:gd name="T30" fmla="*/ 16 w 20"/>
                  <a:gd name="T31" fmla="*/ 18 h 18"/>
                  <a:gd name="T32" fmla="*/ 16 w 20"/>
                  <a:gd name="T33" fmla="*/ 18 h 18"/>
                  <a:gd name="T34" fmla="*/ 12 w 20"/>
                  <a:gd name="T35" fmla="*/ 18 h 18"/>
                  <a:gd name="T36" fmla="*/ 8 w 20"/>
                  <a:gd name="T37" fmla="*/ 18 h 18"/>
                  <a:gd name="T38" fmla="*/ 4 w 20"/>
                  <a:gd name="T39" fmla="*/ 18 h 18"/>
                  <a:gd name="T40" fmla="*/ 2 w 20"/>
                  <a:gd name="T41" fmla="*/ 14 h 18"/>
                  <a:gd name="T42" fmla="*/ 2 w 20"/>
                  <a:gd name="T43"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8">
                    <a:moveTo>
                      <a:pt x="2" y="14"/>
                    </a:moveTo>
                    <a:lnTo>
                      <a:pt x="2" y="14"/>
                    </a:lnTo>
                    <a:lnTo>
                      <a:pt x="0" y="10"/>
                    </a:lnTo>
                    <a:lnTo>
                      <a:pt x="0" y="6"/>
                    </a:lnTo>
                    <a:lnTo>
                      <a:pt x="2" y="4"/>
                    </a:lnTo>
                    <a:lnTo>
                      <a:pt x="6" y="2"/>
                    </a:lnTo>
                    <a:lnTo>
                      <a:pt x="6" y="2"/>
                    </a:lnTo>
                    <a:lnTo>
                      <a:pt x="8" y="0"/>
                    </a:lnTo>
                    <a:lnTo>
                      <a:pt x="12" y="0"/>
                    </a:lnTo>
                    <a:lnTo>
                      <a:pt x="16" y="2"/>
                    </a:lnTo>
                    <a:lnTo>
                      <a:pt x="18" y="4"/>
                    </a:lnTo>
                    <a:lnTo>
                      <a:pt x="18" y="4"/>
                    </a:lnTo>
                    <a:lnTo>
                      <a:pt x="20" y="8"/>
                    </a:lnTo>
                    <a:lnTo>
                      <a:pt x="20" y="12"/>
                    </a:lnTo>
                    <a:lnTo>
                      <a:pt x="18" y="14"/>
                    </a:lnTo>
                    <a:lnTo>
                      <a:pt x="16" y="18"/>
                    </a:lnTo>
                    <a:lnTo>
                      <a:pt x="16" y="18"/>
                    </a:lnTo>
                    <a:lnTo>
                      <a:pt x="12" y="18"/>
                    </a:lnTo>
                    <a:lnTo>
                      <a:pt x="8" y="18"/>
                    </a:lnTo>
                    <a:lnTo>
                      <a:pt x="4" y="18"/>
                    </a:lnTo>
                    <a:lnTo>
                      <a:pt x="2" y="14"/>
                    </a:lnTo>
                    <a:lnTo>
                      <a:pt x="2" y="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0" name="Freeform 36"/>
              <p:cNvSpPr>
                <a:spLocks/>
              </p:cNvSpPr>
              <p:nvPr/>
            </p:nvSpPr>
            <p:spPr bwMode="auto">
              <a:xfrm>
                <a:off x="1282262" y="3019517"/>
                <a:ext cx="126123" cy="120869"/>
              </a:xfrm>
              <a:custGeom>
                <a:avLst/>
                <a:gdLst>
                  <a:gd name="T0" fmla="*/ 0 w 48"/>
                  <a:gd name="T1" fmla="*/ 24 h 46"/>
                  <a:gd name="T2" fmla="*/ 20 w 48"/>
                  <a:gd name="T3" fmla="*/ 0 h 46"/>
                  <a:gd name="T4" fmla="*/ 48 w 48"/>
                  <a:gd name="T5" fmla="*/ 22 h 46"/>
                  <a:gd name="T6" fmla="*/ 28 w 48"/>
                  <a:gd name="T7" fmla="*/ 46 h 46"/>
                  <a:gd name="T8" fmla="*/ 0 w 48"/>
                  <a:gd name="T9" fmla="*/ 24 h 46"/>
                </a:gdLst>
                <a:ahLst/>
                <a:cxnLst>
                  <a:cxn ang="0">
                    <a:pos x="T0" y="T1"/>
                  </a:cxn>
                  <a:cxn ang="0">
                    <a:pos x="T2" y="T3"/>
                  </a:cxn>
                  <a:cxn ang="0">
                    <a:pos x="T4" y="T5"/>
                  </a:cxn>
                  <a:cxn ang="0">
                    <a:pos x="T6" y="T7"/>
                  </a:cxn>
                  <a:cxn ang="0">
                    <a:pos x="T8" y="T9"/>
                  </a:cxn>
                </a:cxnLst>
                <a:rect l="0" t="0" r="r" b="b"/>
                <a:pathLst>
                  <a:path w="48" h="46">
                    <a:moveTo>
                      <a:pt x="0" y="24"/>
                    </a:moveTo>
                    <a:lnTo>
                      <a:pt x="20" y="0"/>
                    </a:lnTo>
                    <a:lnTo>
                      <a:pt x="48" y="22"/>
                    </a:lnTo>
                    <a:lnTo>
                      <a:pt x="28" y="46"/>
                    </a:lnTo>
                    <a:lnTo>
                      <a:pt x="0" y="2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1" name="Freeform 37"/>
              <p:cNvSpPr>
                <a:spLocks/>
              </p:cNvSpPr>
              <p:nvPr/>
            </p:nvSpPr>
            <p:spPr bwMode="auto">
              <a:xfrm>
                <a:off x="1224456" y="2977476"/>
                <a:ext cx="99848" cy="89338"/>
              </a:xfrm>
              <a:custGeom>
                <a:avLst/>
                <a:gdLst>
                  <a:gd name="T0" fmla="*/ 0 w 38"/>
                  <a:gd name="T1" fmla="*/ 14 h 34"/>
                  <a:gd name="T2" fmla="*/ 10 w 38"/>
                  <a:gd name="T3" fmla="*/ 0 h 34"/>
                  <a:gd name="T4" fmla="*/ 38 w 38"/>
                  <a:gd name="T5" fmla="*/ 22 h 34"/>
                  <a:gd name="T6" fmla="*/ 28 w 38"/>
                  <a:gd name="T7" fmla="*/ 34 h 34"/>
                  <a:gd name="T8" fmla="*/ 0 w 38"/>
                  <a:gd name="T9" fmla="*/ 14 h 34"/>
                </a:gdLst>
                <a:ahLst/>
                <a:cxnLst>
                  <a:cxn ang="0">
                    <a:pos x="T0" y="T1"/>
                  </a:cxn>
                  <a:cxn ang="0">
                    <a:pos x="T2" y="T3"/>
                  </a:cxn>
                  <a:cxn ang="0">
                    <a:pos x="T4" y="T5"/>
                  </a:cxn>
                  <a:cxn ang="0">
                    <a:pos x="T6" y="T7"/>
                  </a:cxn>
                  <a:cxn ang="0">
                    <a:pos x="T8" y="T9"/>
                  </a:cxn>
                </a:cxnLst>
                <a:rect l="0" t="0" r="r" b="b"/>
                <a:pathLst>
                  <a:path w="38" h="34">
                    <a:moveTo>
                      <a:pt x="0" y="14"/>
                    </a:moveTo>
                    <a:lnTo>
                      <a:pt x="10" y="0"/>
                    </a:lnTo>
                    <a:lnTo>
                      <a:pt x="38" y="22"/>
                    </a:lnTo>
                    <a:lnTo>
                      <a:pt x="28" y="34"/>
                    </a:lnTo>
                    <a:lnTo>
                      <a:pt x="0" y="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2" name="Freeform 38"/>
              <p:cNvSpPr>
                <a:spLocks/>
              </p:cNvSpPr>
              <p:nvPr/>
            </p:nvSpPr>
            <p:spPr bwMode="auto">
              <a:xfrm>
                <a:off x="1387366" y="3108855"/>
                <a:ext cx="52551" cy="52551"/>
              </a:xfrm>
              <a:custGeom>
                <a:avLst/>
                <a:gdLst>
                  <a:gd name="T0" fmla="*/ 4 w 20"/>
                  <a:gd name="T1" fmla="*/ 18 h 20"/>
                  <a:gd name="T2" fmla="*/ 4 w 20"/>
                  <a:gd name="T3" fmla="*/ 18 h 20"/>
                  <a:gd name="T4" fmla="*/ 2 w 20"/>
                  <a:gd name="T5" fmla="*/ 14 h 20"/>
                  <a:gd name="T6" fmla="*/ 0 w 20"/>
                  <a:gd name="T7" fmla="*/ 10 h 20"/>
                  <a:gd name="T8" fmla="*/ 2 w 20"/>
                  <a:gd name="T9" fmla="*/ 8 h 20"/>
                  <a:gd name="T10" fmla="*/ 2 w 20"/>
                  <a:gd name="T11" fmla="*/ 4 h 20"/>
                  <a:gd name="T12" fmla="*/ 2 w 20"/>
                  <a:gd name="T13" fmla="*/ 4 h 20"/>
                  <a:gd name="T14" fmla="*/ 6 w 20"/>
                  <a:gd name="T15" fmla="*/ 2 h 20"/>
                  <a:gd name="T16" fmla="*/ 10 w 20"/>
                  <a:gd name="T17" fmla="*/ 0 h 20"/>
                  <a:gd name="T18" fmla="*/ 12 w 20"/>
                  <a:gd name="T19" fmla="*/ 0 h 20"/>
                  <a:gd name="T20" fmla="*/ 16 w 20"/>
                  <a:gd name="T21" fmla="*/ 2 h 20"/>
                  <a:gd name="T22" fmla="*/ 16 w 20"/>
                  <a:gd name="T23" fmla="*/ 2 h 20"/>
                  <a:gd name="T24" fmla="*/ 18 w 20"/>
                  <a:gd name="T25" fmla="*/ 4 h 20"/>
                  <a:gd name="T26" fmla="*/ 20 w 20"/>
                  <a:gd name="T27" fmla="*/ 8 h 20"/>
                  <a:gd name="T28" fmla="*/ 20 w 20"/>
                  <a:gd name="T29" fmla="*/ 12 h 20"/>
                  <a:gd name="T30" fmla="*/ 18 w 20"/>
                  <a:gd name="T31" fmla="*/ 16 h 20"/>
                  <a:gd name="T32" fmla="*/ 18 w 20"/>
                  <a:gd name="T33" fmla="*/ 16 h 20"/>
                  <a:gd name="T34" fmla="*/ 16 w 20"/>
                  <a:gd name="T35" fmla="*/ 18 h 20"/>
                  <a:gd name="T36" fmla="*/ 12 w 20"/>
                  <a:gd name="T37" fmla="*/ 20 h 20"/>
                  <a:gd name="T38" fmla="*/ 8 w 20"/>
                  <a:gd name="T39" fmla="*/ 18 h 20"/>
                  <a:gd name="T40" fmla="*/ 4 w 20"/>
                  <a:gd name="T41" fmla="*/ 18 h 20"/>
                  <a:gd name="T42" fmla="*/ 4 w 20"/>
                  <a:gd name="T4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4" y="18"/>
                    </a:moveTo>
                    <a:lnTo>
                      <a:pt x="4" y="18"/>
                    </a:lnTo>
                    <a:lnTo>
                      <a:pt x="2" y="14"/>
                    </a:lnTo>
                    <a:lnTo>
                      <a:pt x="0" y="10"/>
                    </a:lnTo>
                    <a:lnTo>
                      <a:pt x="2" y="8"/>
                    </a:lnTo>
                    <a:lnTo>
                      <a:pt x="2" y="4"/>
                    </a:lnTo>
                    <a:lnTo>
                      <a:pt x="2" y="4"/>
                    </a:lnTo>
                    <a:lnTo>
                      <a:pt x="6" y="2"/>
                    </a:lnTo>
                    <a:lnTo>
                      <a:pt x="10" y="0"/>
                    </a:lnTo>
                    <a:lnTo>
                      <a:pt x="12" y="0"/>
                    </a:lnTo>
                    <a:lnTo>
                      <a:pt x="16" y="2"/>
                    </a:lnTo>
                    <a:lnTo>
                      <a:pt x="16" y="2"/>
                    </a:lnTo>
                    <a:lnTo>
                      <a:pt x="18" y="4"/>
                    </a:lnTo>
                    <a:lnTo>
                      <a:pt x="20" y="8"/>
                    </a:lnTo>
                    <a:lnTo>
                      <a:pt x="20" y="12"/>
                    </a:lnTo>
                    <a:lnTo>
                      <a:pt x="18" y="16"/>
                    </a:lnTo>
                    <a:lnTo>
                      <a:pt x="18" y="16"/>
                    </a:lnTo>
                    <a:lnTo>
                      <a:pt x="16" y="18"/>
                    </a:lnTo>
                    <a:lnTo>
                      <a:pt x="12" y="20"/>
                    </a:lnTo>
                    <a:lnTo>
                      <a:pt x="8" y="18"/>
                    </a:lnTo>
                    <a:lnTo>
                      <a:pt x="4" y="18"/>
                    </a:lnTo>
                    <a:lnTo>
                      <a:pt x="4"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3" name="Freeform 39"/>
              <p:cNvSpPr>
                <a:spLocks/>
              </p:cNvSpPr>
              <p:nvPr/>
            </p:nvSpPr>
            <p:spPr bwMode="auto">
              <a:xfrm>
                <a:off x="1350579" y="2909158"/>
                <a:ext cx="110359" cy="110359"/>
              </a:xfrm>
              <a:custGeom>
                <a:avLst/>
                <a:gdLst>
                  <a:gd name="T0" fmla="*/ 0 w 42"/>
                  <a:gd name="T1" fmla="*/ 32 h 42"/>
                  <a:gd name="T2" fmla="*/ 8 w 42"/>
                  <a:gd name="T3" fmla="*/ 0 h 42"/>
                  <a:gd name="T4" fmla="*/ 42 w 42"/>
                  <a:gd name="T5" fmla="*/ 12 h 42"/>
                  <a:gd name="T6" fmla="*/ 34 w 42"/>
                  <a:gd name="T7" fmla="*/ 42 h 42"/>
                  <a:gd name="T8" fmla="*/ 0 w 42"/>
                  <a:gd name="T9" fmla="*/ 32 h 42"/>
                </a:gdLst>
                <a:ahLst/>
                <a:cxnLst>
                  <a:cxn ang="0">
                    <a:pos x="T0" y="T1"/>
                  </a:cxn>
                  <a:cxn ang="0">
                    <a:pos x="T2" y="T3"/>
                  </a:cxn>
                  <a:cxn ang="0">
                    <a:pos x="T4" y="T5"/>
                  </a:cxn>
                  <a:cxn ang="0">
                    <a:pos x="T6" y="T7"/>
                  </a:cxn>
                  <a:cxn ang="0">
                    <a:pos x="T8" y="T9"/>
                  </a:cxn>
                </a:cxnLst>
                <a:rect l="0" t="0" r="r" b="b"/>
                <a:pathLst>
                  <a:path w="42" h="42">
                    <a:moveTo>
                      <a:pt x="0" y="32"/>
                    </a:moveTo>
                    <a:lnTo>
                      <a:pt x="8" y="0"/>
                    </a:lnTo>
                    <a:lnTo>
                      <a:pt x="42" y="12"/>
                    </a:lnTo>
                    <a:lnTo>
                      <a:pt x="34" y="42"/>
                    </a:lnTo>
                    <a:lnTo>
                      <a:pt x="0"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4" name="Freeform 40"/>
              <p:cNvSpPr>
                <a:spLocks/>
              </p:cNvSpPr>
              <p:nvPr/>
            </p:nvSpPr>
            <p:spPr bwMode="auto">
              <a:xfrm>
                <a:off x="1266496" y="2903903"/>
                <a:ext cx="105104" cy="68317"/>
              </a:xfrm>
              <a:custGeom>
                <a:avLst/>
                <a:gdLst>
                  <a:gd name="T0" fmla="*/ 0 w 40"/>
                  <a:gd name="T1" fmla="*/ 16 h 26"/>
                  <a:gd name="T2" fmla="*/ 6 w 40"/>
                  <a:gd name="T3" fmla="*/ 0 h 26"/>
                  <a:gd name="T4" fmla="*/ 40 w 40"/>
                  <a:gd name="T5" fmla="*/ 10 h 26"/>
                  <a:gd name="T6" fmla="*/ 34 w 40"/>
                  <a:gd name="T7" fmla="*/ 26 h 26"/>
                  <a:gd name="T8" fmla="*/ 0 w 40"/>
                  <a:gd name="T9" fmla="*/ 16 h 26"/>
                </a:gdLst>
                <a:ahLst/>
                <a:cxnLst>
                  <a:cxn ang="0">
                    <a:pos x="T0" y="T1"/>
                  </a:cxn>
                  <a:cxn ang="0">
                    <a:pos x="T2" y="T3"/>
                  </a:cxn>
                  <a:cxn ang="0">
                    <a:pos x="T4" y="T5"/>
                  </a:cxn>
                  <a:cxn ang="0">
                    <a:pos x="T6" y="T7"/>
                  </a:cxn>
                  <a:cxn ang="0">
                    <a:pos x="T8" y="T9"/>
                  </a:cxn>
                </a:cxnLst>
                <a:rect l="0" t="0" r="r" b="b"/>
                <a:pathLst>
                  <a:path w="40" h="26">
                    <a:moveTo>
                      <a:pt x="0" y="16"/>
                    </a:moveTo>
                    <a:lnTo>
                      <a:pt x="6" y="0"/>
                    </a:lnTo>
                    <a:lnTo>
                      <a:pt x="40" y="10"/>
                    </a:lnTo>
                    <a:lnTo>
                      <a:pt x="34" y="26"/>
                    </a:lnTo>
                    <a:lnTo>
                      <a:pt x="0" y="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5" name="Freeform 41"/>
              <p:cNvSpPr>
                <a:spLocks/>
              </p:cNvSpPr>
              <p:nvPr/>
            </p:nvSpPr>
            <p:spPr bwMode="auto">
              <a:xfrm>
                <a:off x="1466193" y="2966966"/>
                <a:ext cx="47296" cy="47296"/>
              </a:xfrm>
              <a:custGeom>
                <a:avLst/>
                <a:gdLst>
                  <a:gd name="T0" fmla="*/ 6 w 18"/>
                  <a:gd name="T1" fmla="*/ 18 h 18"/>
                  <a:gd name="T2" fmla="*/ 6 w 18"/>
                  <a:gd name="T3" fmla="*/ 18 h 18"/>
                  <a:gd name="T4" fmla="*/ 4 w 18"/>
                  <a:gd name="T5" fmla="*/ 16 h 18"/>
                  <a:gd name="T6" fmla="*/ 0 w 18"/>
                  <a:gd name="T7" fmla="*/ 14 h 18"/>
                  <a:gd name="T8" fmla="*/ 0 w 18"/>
                  <a:gd name="T9" fmla="*/ 10 h 18"/>
                  <a:gd name="T10" fmla="*/ 0 w 18"/>
                  <a:gd name="T11" fmla="*/ 6 h 18"/>
                  <a:gd name="T12" fmla="*/ 0 w 18"/>
                  <a:gd name="T13" fmla="*/ 6 h 18"/>
                  <a:gd name="T14" fmla="*/ 2 w 18"/>
                  <a:gd name="T15" fmla="*/ 2 h 18"/>
                  <a:gd name="T16" fmla="*/ 4 w 18"/>
                  <a:gd name="T17" fmla="*/ 0 h 18"/>
                  <a:gd name="T18" fmla="*/ 8 w 18"/>
                  <a:gd name="T19" fmla="*/ 0 h 18"/>
                  <a:gd name="T20" fmla="*/ 12 w 18"/>
                  <a:gd name="T21" fmla="*/ 0 h 18"/>
                  <a:gd name="T22" fmla="*/ 12 w 18"/>
                  <a:gd name="T23" fmla="*/ 0 h 18"/>
                  <a:gd name="T24" fmla="*/ 16 w 18"/>
                  <a:gd name="T25" fmla="*/ 2 h 18"/>
                  <a:gd name="T26" fmla="*/ 18 w 18"/>
                  <a:gd name="T27" fmla="*/ 4 h 18"/>
                  <a:gd name="T28" fmla="*/ 18 w 18"/>
                  <a:gd name="T29" fmla="*/ 8 h 18"/>
                  <a:gd name="T30" fmla="*/ 18 w 18"/>
                  <a:gd name="T31" fmla="*/ 12 h 18"/>
                  <a:gd name="T32" fmla="*/ 18 w 18"/>
                  <a:gd name="T33" fmla="*/ 12 h 18"/>
                  <a:gd name="T34" fmla="*/ 16 w 18"/>
                  <a:gd name="T35" fmla="*/ 16 h 18"/>
                  <a:gd name="T36" fmla="*/ 14 w 18"/>
                  <a:gd name="T37" fmla="*/ 18 h 18"/>
                  <a:gd name="T38" fmla="*/ 10 w 18"/>
                  <a:gd name="T39" fmla="*/ 18 h 18"/>
                  <a:gd name="T40" fmla="*/ 6 w 18"/>
                  <a:gd name="T41" fmla="*/ 18 h 18"/>
                  <a:gd name="T42" fmla="*/ 6 w 18"/>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6" y="18"/>
                    </a:moveTo>
                    <a:lnTo>
                      <a:pt x="6" y="18"/>
                    </a:lnTo>
                    <a:lnTo>
                      <a:pt x="4" y="16"/>
                    </a:lnTo>
                    <a:lnTo>
                      <a:pt x="0" y="14"/>
                    </a:lnTo>
                    <a:lnTo>
                      <a:pt x="0" y="10"/>
                    </a:lnTo>
                    <a:lnTo>
                      <a:pt x="0" y="6"/>
                    </a:lnTo>
                    <a:lnTo>
                      <a:pt x="0" y="6"/>
                    </a:lnTo>
                    <a:lnTo>
                      <a:pt x="2" y="2"/>
                    </a:lnTo>
                    <a:lnTo>
                      <a:pt x="4" y="0"/>
                    </a:lnTo>
                    <a:lnTo>
                      <a:pt x="8" y="0"/>
                    </a:lnTo>
                    <a:lnTo>
                      <a:pt x="12" y="0"/>
                    </a:lnTo>
                    <a:lnTo>
                      <a:pt x="12" y="0"/>
                    </a:lnTo>
                    <a:lnTo>
                      <a:pt x="16" y="2"/>
                    </a:lnTo>
                    <a:lnTo>
                      <a:pt x="18" y="4"/>
                    </a:lnTo>
                    <a:lnTo>
                      <a:pt x="18" y="8"/>
                    </a:lnTo>
                    <a:lnTo>
                      <a:pt x="18" y="12"/>
                    </a:lnTo>
                    <a:lnTo>
                      <a:pt x="18" y="12"/>
                    </a:lnTo>
                    <a:lnTo>
                      <a:pt x="16" y="16"/>
                    </a:lnTo>
                    <a:lnTo>
                      <a:pt x="14" y="18"/>
                    </a:lnTo>
                    <a:lnTo>
                      <a:pt x="10" y="18"/>
                    </a:lnTo>
                    <a:lnTo>
                      <a:pt x="6" y="18"/>
                    </a:lnTo>
                    <a:lnTo>
                      <a:pt x="6"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6" name="Freeform 42"/>
              <p:cNvSpPr>
                <a:spLocks/>
              </p:cNvSpPr>
              <p:nvPr/>
            </p:nvSpPr>
            <p:spPr bwMode="auto">
              <a:xfrm>
                <a:off x="1371600" y="2793545"/>
                <a:ext cx="99848" cy="89338"/>
              </a:xfrm>
              <a:custGeom>
                <a:avLst/>
                <a:gdLst>
                  <a:gd name="T0" fmla="*/ 2 w 38"/>
                  <a:gd name="T1" fmla="*/ 34 h 34"/>
                  <a:gd name="T2" fmla="*/ 0 w 38"/>
                  <a:gd name="T3" fmla="*/ 2 h 34"/>
                  <a:gd name="T4" fmla="*/ 36 w 38"/>
                  <a:gd name="T5" fmla="*/ 0 h 34"/>
                  <a:gd name="T6" fmla="*/ 38 w 38"/>
                  <a:gd name="T7" fmla="*/ 32 h 34"/>
                  <a:gd name="T8" fmla="*/ 2 w 38"/>
                  <a:gd name="T9" fmla="*/ 34 h 34"/>
                </a:gdLst>
                <a:ahLst/>
                <a:cxnLst>
                  <a:cxn ang="0">
                    <a:pos x="T0" y="T1"/>
                  </a:cxn>
                  <a:cxn ang="0">
                    <a:pos x="T2" y="T3"/>
                  </a:cxn>
                  <a:cxn ang="0">
                    <a:pos x="T4" y="T5"/>
                  </a:cxn>
                  <a:cxn ang="0">
                    <a:pos x="T6" y="T7"/>
                  </a:cxn>
                  <a:cxn ang="0">
                    <a:pos x="T8" y="T9"/>
                  </a:cxn>
                </a:cxnLst>
                <a:rect l="0" t="0" r="r" b="b"/>
                <a:pathLst>
                  <a:path w="38" h="34">
                    <a:moveTo>
                      <a:pt x="2" y="34"/>
                    </a:moveTo>
                    <a:lnTo>
                      <a:pt x="0" y="2"/>
                    </a:lnTo>
                    <a:lnTo>
                      <a:pt x="36" y="0"/>
                    </a:lnTo>
                    <a:lnTo>
                      <a:pt x="38" y="32"/>
                    </a:lnTo>
                    <a:lnTo>
                      <a:pt x="2"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7" name="Freeform 43"/>
              <p:cNvSpPr>
                <a:spLocks/>
              </p:cNvSpPr>
              <p:nvPr/>
            </p:nvSpPr>
            <p:spPr bwMode="auto">
              <a:xfrm>
                <a:off x="1282262" y="2819820"/>
                <a:ext cx="99848" cy="47296"/>
              </a:xfrm>
              <a:custGeom>
                <a:avLst/>
                <a:gdLst>
                  <a:gd name="T0" fmla="*/ 2 w 38"/>
                  <a:gd name="T1" fmla="*/ 18 h 18"/>
                  <a:gd name="T2" fmla="*/ 0 w 38"/>
                  <a:gd name="T3" fmla="*/ 2 h 18"/>
                  <a:gd name="T4" fmla="*/ 36 w 38"/>
                  <a:gd name="T5" fmla="*/ 0 h 18"/>
                  <a:gd name="T6" fmla="*/ 38 w 38"/>
                  <a:gd name="T7" fmla="*/ 16 h 18"/>
                  <a:gd name="T8" fmla="*/ 2 w 38"/>
                  <a:gd name="T9" fmla="*/ 18 h 18"/>
                </a:gdLst>
                <a:ahLst/>
                <a:cxnLst>
                  <a:cxn ang="0">
                    <a:pos x="T0" y="T1"/>
                  </a:cxn>
                  <a:cxn ang="0">
                    <a:pos x="T2" y="T3"/>
                  </a:cxn>
                  <a:cxn ang="0">
                    <a:pos x="T4" y="T5"/>
                  </a:cxn>
                  <a:cxn ang="0">
                    <a:pos x="T6" y="T7"/>
                  </a:cxn>
                  <a:cxn ang="0">
                    <a:pos x="T8" y="T9"/>
                  </a:cxn>
                </a:cxnLst>
                <a:rect l="0" t="0" r="r" b="b"/>
                <a:pathLst>
                  <a:path w="38" h="18">
                    <a:moveTo>
                      <a:pt x="2" y="18"/>
                    </a:moveTo>
                    <a:lnTo>
                      <a:pt x="0" y="2"/>
                    </a:lnTo>
                    <a:lnTo>
                      <a:pt x="36" y="0"/>
                    </a:lnTo>
                    <a:lnTo>
                      <a:pt x="38" y="16"/>
                    </a:lnTo>
                    <a:lnTo>
                      <a:pt x="2"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Freeform 44"/>
              <p:cNvSpPr>
                <a:spLocks/>
              </p:cNvSpPr>
              <p:nvPr/>
            </p:nvSpPr>
            <p:spPr bwMode="auto">
              <a:xfrm>
                <a:off x="1487214" y="2804056"/>
                <a:ext cx="47296" cy="52551"/>
              </a:xfrm>
              <a:custGeom>
                <a:avLst/>
                <a:gdLst>
                  <a:gd name="T0" fmla="*/ 10 w 18"/>
                  <a:gd name="T1" fmla="*/ 20 h 20"/>
                  <a:gd name="T2" fmla="*/ 10 w 18"/>
                  <a:gd name="T3" fmla="*/ 20 h 20"/>
                  <a:gd name="T4" fmla="*/ 6 w 18"/>
                  <a:gd name="T5" fmla="*/ 20 h 20"/>
                  <a:gd name="T6" fmla="*/ 2 w 18"/>
                  <a:gd name="T7" fmla="*/ 18 h 20"/>
                  <a:gd name="T8" fmla="*/ 0 w 18"/>
                  <a:gd name="T9" fmla="*/ 14 h 20"/>
                  <a:gd name="T10" fmla="*/ 0 w 18"/>
                  <a:gd name="T11" fmla="*/ 10 h 20"/>
                  <a:gd name="T12" fmla="*/ 0 w 18"/>
                  <a:gd name="T13" fmla="*/ 10 h 20"/>
                  <a:gd name="T14" fmla="*/ 0 w 18"/>
                  <a:gd name="T15" fmla="*/ 6 h 20"/>
                  <a:gd name="T16" fmla="*/ 2 w 18"/>
                  <a:gd name="T17" fmla="*/ 4 h 20"/>
                  <a:gd name="T18" fmla="*/ 4 w 18"/>
                  <a:gd name="T19" fmla="*/ 2 h 20"/>
                  <a:gd name="T20" fmla="*/ 8 w 18"/>
                  <a:gd name="T21" fmla="*/ 0 h 20"/>
                  <a:gd name="T22" fmla="*/ 8 w 18"/>
                  <a:gd name="T23" fmla="*/ 0 h 20"/>
                  <a:gd name="T24" fmla="*/ 12 w 18"/>
                  <a:gd name="T25" fmla="*/ 0 h 20"/>
                  <a:gd name="T26" fmla="*/ 16 w 18"/>
                  <a:gd name="T27" fmla="*/ 2 h 20"/>
                  <a:gd name="T28" fmla="*/ 18 w 18"/>
                  <a:gd name="T29" fmla="*/ 6 h 20"/>
                  <a:gd name="T30" fmla="*/ 18 w 18"/>
                  <a:gd name="T31" fmla="*/ 10 h 20"/>
                  <a:gd name="T32" fmla="*/ 18 w 18"/>
                  <a:gd name="T33" fmla="*/ 10 h 20"/>
                  <a:gd name="T34" fmla="*/ 18 w 18"/>
                  <a:gd name="T35" fmla="*/ 14 h 20"/>
                  <a:gd name="T36" fmla="*/ 16 w 18"/>
                  <a:gd name="T37" fmla="*/ 16 h 20"/>
                  <a:gd name="T38" fmla="*/ 14 w 18"/>
                  <a:gd name="T39" fmla="*/ 18 h 20"/>
                  <a:gd name="T40" fmla="*/ 10 w 18"/>
                  <a:gd name="T41" fmla="*/ 20 h 20"/>
                  <a:gd name="T42" fmla="*/ 10 w 18"/>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10" y="20"/>
                    </a:moveTo>
                    <a:lnTo>
                      <a:pt x="10" y="20"/>
                    </a:lnTo>
                    <a:lnTo>
                      <a:pt x="6" y="20"/>
                    </a:lnTo>
                    <a:lnTo>
                      <a:pt x="2" y="18"/>
                    </a:lnTo>
                    <a:lnTo>
                      <a:pt x="0" y="14"/>
                    </a:lnTo>
                    <a:lnTo>
                      <a:pt x="0" y="10"/>
                    </a:lnTo>
                    <a:lnTo>
                      <a:pt x="0" y="10"/>
                    </a:lnTo>
                    <a:lnTo>
                      <a:pt x="0" y="6"/>
                    </a:lnTo>
                    <a:lnTo>
                      <a:pt x="2" y="4"/>
                    </a:lnTo>
                    <a:lnTo>
                      <a:pt x="4" y="2"/>
                    </a:lnTo>
                    <a:lnTo>
                      <a:pt x="8" y="0"/>
                    </a:lnTo>
                    <a:lnTo>
                      <a:pt x="8" y="0"/>
                    </a:lnTo>
                    <a:lnTo>
                      <a:pt x="12" y="0"/>
                    </a:lnTo>
                    <a:lnTo>
                      <a:pt x="16" y="2"/>
                    </a:lnTo>
                    <a:lnTo>
                      <a:pt x="18" y="6"/>
                    </a:lnTo>
                    <a:lnTo>
                      <a:pt x="18" y="10"/>
                    </a:lnTo>
                    <a:lnTo>
                      <a:pt x="18" y="10"/>
                    </a:lnTo>
                    <a:lnTo>
                      <a:pt x="18" y="14"/>
                    </a:lnTo>
                    <a:lnTo>
                      <a:pt x="16" y="16"/>
                    </a:lnTo>
                    <a:lnTo>
                      <a:pt x="14" y="18"/>
                    </a:lnTo>
                    <a:lnTo>
                      <a:pt x="10" y="20"/>
                    </a:lnTo>
                    <a:lnTo>
                      <a:pt x="10" y="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47" name="Group 203"/>
            <p:cNvGrpSpPr/>
            <p:nvPr/>
          </p:nvGrpSpPr>
          <p:grpSpPr>
            <a:xfrm>
              <a:off x="1871344" y="2301218"/>
              <a:ext cx="462455" cy="394138"/>
              <a:chOff x="1035268" y="2394152"/>
              <a:chExt cx="462455" cy="394138"/>
            </a:xfrm>
            <a:solidFill>
              <a:srgbClr val="7F7F7F"/>
            </a:solidFill>
          </p:grpSpPr>
          <p:sp>
            <p:nvSpPr>
              <p:cNvPr id="48" name="Freeform 45"/>
              <p:cNvSpPr>
                <a:spLocks/>
              </p:cNvSpPr>
              <p:nvPr/>
            </p:nvSpPr>
            <p:spPr bwMode="auto">
              <a:xfrm>
                <a:off x="1329558" y="2656910"/>
                <a:ext cx="120869" cy="115614"/>
              </a:xfrm>
              <a:custGeom>
                <a:avLst/>
                <a:gdLst>
                  <a:gd name="T0" fmla="*/ 14 w 46"/>
                  <a:gd name="T1" fmla="*/ 44 h 44"/>
                  <a:gd name="T2" fmla="*/ 0 w 46"/>
                  <a:gd name="T3" fmla="*/ 14 h 44"/>
                  <a:gd name="T4" fmla="*/ 32 w 46"/>
                  <a:gd name="T5" fmla="*/ 0 h 44"/>
                  <a:gd name="T6" fmla="*/ 46 w 46"/>
                  <a:gd name="T7" fmla="*/ 28 h 44"/>
                  <a:gd name="T8" fmla="*/ 14 w 46"/>
                  <a:gd name="T9" fmla="*/ 44 h 44"/>
                </a:gdLst>
                <a:ahLst/>
                <a:cxnLst>
                  <a:cxn ang="0">
                    <a:pos x="T0" y="T1"/>
                  </a:cxn>
                  <a:cxn ang="0">
                    <a:pos x="T2" y="T3"/>
                  </a:cxn>
                  <a:cxn ang="0">
                    <a:pos x="T4" y="T5"/>
                  </a:cxn>
                  <a:cxn ang="0">
                    <a:pos x="T6" y="T7"/>
                  </a:cxn>
                  <a:cxn ang="0">
                    <a:pos x="T8" y="T9"/>
                  </a:cxn>
                </a:cxnLst>
                <a:rect l="0" t="0" r="r" b="b"/>
                <a:pathLst>
                  <a:path w="46" h="44">
                    <a:moveTo>
                      <a:pt x="14" y="44"/>
                    </a:moveTo>
                    <a:lnTo>
                      <a:pt x="0" y="14"/>
                    </a:lnTo>
                    <a:lnTo>
                      <a:pt x="32" y="0"/>
                    </a:lnTo>
                    <a:lnTo>
                      <a:pt x="46" y="28"/>
                    </a:lnTo>
                    <a:lnTo>
                      <a:pt x="1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95959"/>
                  </a:solidFill>
                  <a:effectLst/>
                  <a:uLnTx/>
                  <a:uFillTx/>
                </a:endParaRPr>
              </a:p>
            </p:txBody>
          </p:sp>
          <p:sp>
            <p:nvSpPr>
              <p:cNvPr id="49" name="Freeform 46"/>
              <p:cNvSpPr>
                <a:spLocks/>
              </p:cNvSpPr>
              <p:nvPr/>
            </p:nvSpPr>
            <p:spPr bwMode="auto">
              <a:xfrm>
                <a:off x="1255986" y="2714718"/>
                <a:ext cx="105104" cy="73572"/>
              </a:xfrm>
              <a:custGeom>
                <a:avLst/>
                <a:gdLst>
                  <a:gd name="T0" fmla="*/ 8 w 40"/>
                  <a:gd name="T1" fmla="*/ 28 h 28"/>
                  <a:gd name="T2" fmla="*/ 0 w 40"/>
                  <a:gd name="T3" fmla="*/ 14 h 28"/>
                  <a:gd name="T4" fmla="*/ 34 w 40"/>
                  <a:gd name="T5" fmla="*/ 0 h 28"/>
                  <a:gd name="T6" fmla="*/ 40 w 40"/>
                  <a:gd name="T7" fmla="*/ 14 h 28"/>
                  <a:gd name="T8" fmla="*/ 8 w 40"/>
                  <a:gd name="T9" fmla="*/ 28 h 28"/>
                </a:gdLst>
                <a:ahLst/>
                <a:cxnLst>
                  <a:cxn ang="0">
                    <a:pos x="T0" y="T1"/>
                  </a:cxn>
                  <a:cxn ang="0">
                    <a:pos x="T2" y="T3"/>
                  </a:cxn>
                  <a:cxn ang="0">
                    <a:pos x="T4" y="T5"/>
                  </a:cxn>
                  <a:cxn ang="0">
                    <a:pos x="T6" y="T7"/>
                  </a:cxn>
                  <a:cxn ang="0">
                    <a:pos x="T8" y="T9"/>
                  </a:cxn>
                </a:cxnLst>
                <a:rect l="0" t="0" r="r" b="b"/>
                <a:pathLst>
                  <a:path w="40" h="28">
                    <a:moveTo>
                      <a:pt x="8" y="28"/>
                    </a:moveTo>
                    <a:lnTo>
                      <a:pt x="0" y="14"/>
                    </a:lnTo>
                    <a:lnTo>
                      <a:pt x="34" y="0"/>
                    </a:lnTo>
                    <a:lnTo>
                      <a:pt x="40" y="14"/>
                    </a:lnTo>
                    <a:lnTo>
                      <a:pt x="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0" name="Freeform 47"/>
              <p:cNvSpPr>
                <a:spLocks/>
              </p:cNvSpPr>
              <p:nvPr/>
            </p:nvSpPr>
            <p:spPr bwMode="auto">
              <a:xfrm>
                <a:off x="1445172" y="2646400"/>
                <a:ext cx="52551" cy="52551"/>
              </a:xfrm>
              <a:custGeom>
                <a:avLst/>
                <a:gdLst>
                  <a:gd name="T0" fmla="*/ 14 w 20"/>
                  <a:gd name="T1" fmla="*/ 20 h 20"/>
                  <a:gd name="T2" fmla="*/ 14 w 20"/>
                  <a:gd name="T3" fmla="*/ 20 h 20"/>
                  <a:gd name="T4" fmla="*/ 10 w 20"/>
                  <a:gd name="T5" fmla="*/ 20 h 20"/>
                  <a:gd name="T6" fmla="*/ 6 w 20"/>
                  <a:gd name="T7" fmla="*/ 20 h 20"/>
                  <a:gd name="T8" fmla="*/ 4 w 20"/>
                  <a:gd name="T9" fmla="*/ 18 h 20"/>
                  <a:gd name="T10" fmla="*/ 2 w 20"/>
                  <a:gd name="T11" fmla="*/ 14 h 20"/>
                  <a:gd name="T12" fmla="*/ 2 w 20"/>
                  <a:gd name="T13" fmla="*/ 14 h 20"/>
                  <a:gd name="T14" fmla="*/ 0 w 20"/>
                  <a:gd name="T15" fmla="*/ 10 h 20"/>
                  <a:gd name="T16" fmla="*/ 0 w 20"/>
                  <a:gd name="T17" fmla="*/ 8 h 20"/>
                  <a:gd name="T18" fmla="*/ 2 w 20"/>
                  <a:gd name="T19" fmla="*/ 4 h 20"/>
                  <a:gd name="T20" fmla="*/ 6 w 20"/>
                  <a:gd name="T21" fmla="*/ 2 h 20"/>
                  <a:gd name="T22" fmla="*/ 6 w 20"/>
                  <a:gd name="T23" fmla="*/ 2 h 20"/>
                  <a:gd name="T24" fmla="*/ 10 w 20"/>
                  <a:gd name="T25" fmla="*/ 0 h 20"/>
                  <a:gd name="T26" fmla="*/ 14 w 20"/>
                  <a:gd name="T27" fmla="*/ 2 h 20"/>
                  <a:gd name="T28" fmla="*/ 16 w 20"/>
                  <a:gd name="T29" fmla="*/ 4 h 20"/>
                  <a:gd name="T30" fmla="*/ 18 w 20"/>
                  <a:gd name="T31" fmla="*/ 6 h 20"/>
                  <a:gd name="T32" fmla="*/ 18 w 20"/>
                  <a:gd name="T33" fmla="*/ 6 h 20"/>
                  <a:gd name="T34" fmla="*/ 20 w 20"/>
                  <a:gd name="T35" fmla="*/ 10 h 20"/>
                  <a:gd name="T36" fmla="*/ 18 w 20"/>
                  <a:gd name="T37" fmla="*/ 14 h 20"/>
                  <a:gd name="T38" fmla="*/ 18 w 20"/>
                  <a:gd name="T39" fmla="*/ 16 h 20"/>
                  <a:gd name="T40" fmla="*/ 14 w 20"/>
                  <a:gd name="T41" fmla="*/ 20 h 20"/>
                  <a:gd name="T42" fmla="*/ 14 w 20"/>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4" y="20"/>
                    </a:moveTo>
                    <a:lnTo>
                      <a:pt x="14" y="20"/>
                    </a:lnTo>
                    <a:lnTo>
                      <a:pt x="10" y="20"/>
                    </a:lnTo>
                    <a:lnTo>
                      <a:pt x="6" y="20"/>
                    </a:lnTo>
                    <a:lnTo>
                      <a:pt x="4" y="18"/>
                    </a:lnTo>
                    <a:lnTo>
                      <a:pt x="2" y="14"/>
                    </a:lnTo>
                    <a:lnTo>
                      <a:pt x="2" y="14"/>
                    </a:lnTo>
                    <a:lnTo>
                      <a:pt x="0" y="10"/>
                    </a:lnTo>
                    <a:lnTo>
                      <a:pt x="0" y="8"/>
                    </a:lnTo>
                    <a:lnTo>
                      <a:pt x="2" y="4"/>
                    </a:lnTo>
                    <a:lnTo>
                      <a:pt x="6" y="2"/>
                    </a:lnTo>
                    <a:lnTo>
                      <a:pt x="6" y="2"/>
                    </a:lnTo>
                    <a:lnTo>
                      <a:pt x="10" y="0"/>
                    </a:lnTo>
                    <a:lnTo>
                      <a:pt x="14" y="2"/>
                    </a:lnTo>
                    <a:lnTo>
                      <a:pt x="16" y="4"/>
                    </a:lnTo>
                    <a:lnTo>
                      <a:pt x="18" y="6"/>
                    </a:lnTo>
                    <a:lnTo>
                      <a:pt x="18" y="6"/>
                    </a:lnTo>
                    <a:lnTo>
                      <a:pt x="20" y="10"/>
                    </a:lnTo>
                    <a:lnTo>
                      <a:pt x="18" y="14"/>
                    </a:lnTo>
                    <a:lnTo>
                      <a:pt x="18" y="16"/>
                    </a:lnTo>
                    <a:lnTo>
                      <a:pt x="14" y="20"/>
                    </a:ln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95959"/>
                  </a:solidFill>
                  <a:effectLst/>
                  <a:uLnTx/>
                  <a:uFillTx/>
                </a:endParaRPr>
              </a:p>
            </p:txBody>
          </p:sp>
          <p:sp>
            <p:nvSpPr>
              <p:cNvPr id="51" name="Rectangle 48"/>
              <p:cNvSpPr>
                <a:spLocks noChangeArrowheads="1"/>
              </p:cNvSpPr>
              <p:nvPr/>
            </p:nvSpPr>
            <p:spPr bwMode="auto">
              <a:xfrm>
                <a:off x="1035268" y="2462469"/>
                <a:ext cx="84083" cy="94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effectLst/>
                  <a:uLnTx/>
                  <a:uFillTx/>
                </a:endParaRPr>
              </a:p>
            </p:txBody>
          </p:sp>
          <p:sp>
            <p:nvSpPr>
              <p:cNvPr id="52" name="Rectangle 49"/>
              <p:cNvSpPr>
                <a:spLocks noChangeArrowheads="1"/>
              </p:cNvSpPr>
              <p:nvPr/>
            </p:nvSpPr>
            <p:spPr bwMode="auto">
              <a:xfrm>
                <a:off x="1056289" y="2551807"/>
                <a:ext cx="42042" cy="94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3" name="Freeform 50"/>
              <p:cNvSpPr>
                <a:spLocks/>
              </p:cNvSpPr>
              <p:nvPr/>
            </p:nvSpPr>
            <p:spPr bwMode="auto">
              <a:xfrm>
                <a:off x="1051034" y="2394152"/>
                <a:ext cx="52551" cy="52551"/>
              </a:xfrm>
              <a:custGeom>
                <a:avLst/>
                <a:gdLst>
                  <a:gd name="T0" fmla="*/ 20 w 20"/>
                  <a:gd name="T1" fmla="*/ 10 h 20"/>
                  <a:gd name="T2" fmla="*/ 20 w 20"/>
                  <a:gd name="T3" fmla="*/ 10 h 20"/>
                  <a:gd name="T4" fmla="*/ 18 w 20"/>
                  <a:gd name="T5" fmla="*/ 14 h 20"/>
                  <a:gd name="T6" fmla="*/ 16 w 20"/>
                  <a:gd name="T7" fmla="*/ 16 h 20"/>
                  <a:gd name="T8" fmla="*/ 14 w 20"/>
                  <a:gd name="T9" fmla="*/ 18 h 20"/>
                  <a:gd name="T10" fmla="*/ 10 w 20"/>
                  <a:gd name="T11" fmla="*/ 20 h 20"/>
                  <a:gd name="T12" fmla="*/ 10 w 20"/>
                  <a:gd name="T13" fmla="*/ 20 h 20"/>
                  <a:gd name="T14" fmla="*/ 6 w 20"/>
                  <a:gd name="T15" fmla="*/ 18 h 20"/>
                  <a:gd name="T16" fmla="*/ 2 w 20"/>
                  <a:gd name="T17" fmla="*/ 16 h 20"/>
                  <a:gd name="T18" fmla="*/ 0 w 20"/>
                  <a:gd name="T19" fmla="*/ 14 h 20"/>
                  <a:gd name="T20" fmla="*/ 0 w 20"/>
                  <a:gd name="T21" fmla="*/ 10 h 20"/>
                  <a:gd name="T22" fmla="*/ 0 w 20"/>
                  <a:gd name="T23" fmla="*/ 10 h 20"/>
                  <a:gd name="T24" fmla="*/ 0 w 20"/>
                  <a:gd name="T25" fmla="*/ 6 h 20"/>
                  <a:gd name="T26" fmla="*/ 2 w 20"/>
                  <a:gd name="T27" fmla="*/ 2 h 20"/>
                  <a:gd name="T28" fmla="*/ 6 w 20"/>
                  <a:gd name="T29" fmla="*/ 0 h 20"/>
                  <a:gd name="T30" fmla="*/ 10 w 20"/>
                  <a:gd name="T31" fmla="*/ 0 h 20"/>
                  <a:gd name="T32" fmla="*/ 10 w 20"/>
                  <a:gd name="T33" fmla="*/ 0 h 20"/>
                  <a:gd name="T34" fmla="*/ 14 w 20"/>
                  <a:gd name="T35" fmla="*/ 0 h 20"/>
                  <a:gd name="T36" fmla="*/ 16 w 20"/>
                  <a:gd name="T37" fmla="*/ 2 h 20"/>
                  <a:gd name="T38" fmla="*/ 18 w 20"/>
                  <a:gd name="T39" fmla="*/ 6 h 20"/>
                  <a:gd name="T40" fmla="*/ 20 w 20"/>
                  <a:gd name="T41" fmla="*/ 10 h 20"/>
                  <a:gd name="T42" fmla="*/ 20 w 20"/>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20" y="10"/>
                    </a:moveTo>
                    <a:lnTo>
                      <a:pt x="20" y="10"/>
                    </a:lnTo>
                    <a:lnTo>
                      <a:pt x="18" y="14"/>
                    </a:lnTo>
                    <a:lnTo>
                      <a:pt x="16" y="16"/>
                    </a:lnTo>
                    <a:lnTo>
                      <a:pt x="14" y="18"/>
                    </a:lnTo>
                    <a:lnTo>
                      <a:pt x="10" y="20"/>
                    </a:lnTo>
                    <a:lnTo>
                      <a:pt x="10" y="20"/>
                    </a:lnTo>
                    <a:lnTo>
                      <a:pt x="6" y="18"/>
                    </a:lnTo>
                    <a:lnTo>
                      <a:pt x="2" y="16"/>
                    </a:lnTo>
                    <a:lnTo>
                      <a:pt x="0" y="14"/>
                    </a:lnTo>
                    <a:lnTo>
                      <a:pt x="0" y="10"/>
                    </a:lnTo>
                    <a:lnTo>
                      <a:pt x="0" y="10"/>
                    </a:lnTo>
                    <a:lnTo>
                      <a:pt x="0" y="6"/>
                    </a:lnTo>
                    <a:lnTo>
                      <a:pt x="2" y="2"/>
                    </a:lnTo>
                    <a:lnTo>
                      <a:pt x="6" y="0"/>
                    </a:lnTo>
                    <a:lnTo>
                      <a:pt x="10" y="0"/>
                    </a:lnTo>
                    <a:lnTo>
                      <a:pt x="10" y="0"/>
                    </a:lnTo>
                    <a:lnTo>
                      <a:pt x="14" y="0"/>
                    </a:lnTo>
                    <a:lnTo>
                      <a:pt x="16" y="2"/>
                    </a:lnTo>
                    <a:lnTo>
                      <a:pt x="18" y="6"/>
                    </a:lnTo>
                    <a:lnTo>
                      <a:pt x="20" y="10"/>
                    </a:lnTo>
                    <a:lnTo>
                      <a:pt x="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endParaRPr>
              </a:p>
            </p:txBody>
          </p:sp>
          <p:sp>
            <p:nvSpPr>
              <p:cNvPr id="54" name="Freeform 51"/>
              <p:cNvSpPr>
                <a:spLocks/>
              </p:cNvSpPr>
              <p:nvPr/>
            </p:nvSpPr>
            <p:spPr bwMode="auto">
              <a:xfrm>
                <a:off x="1255986" y="2546553"/>
                <a:ext cx="120869" cy="120869"/>
              </a:xfrm>
              <a:custGeom>
                <a:avLst/>
                <a:gdLst>
                  <a:gd name="T0" fmla="*/ 22 w 46"/>
                  <a:gd name="T1" fmla="*/ 46 h 46"/>
                  <a:gd name="T2" fmla="*/ 0 w 46"/>
                  <a:gd name="T3" fmla="*/ 26 h 46"/>
                  <a:gd name="T4" fmla="*/ 24 w 46"/>
                  <a:gd name="T5" fmla="*/ 0 h 46"/>
                  <a:gd name="T6" fmla="*/ 46 w 46"/>
                  <a:gd name="T7" fmla="*/ 22 h 46"/>
                  <a:gd name="T8" fmla="*/ 22 w 46"/>
                  <a:gd name="T9" fmla="*/ 46 h 46"/>
                </a:gdLst>
                <a:ahLst/>
                <a:cxnLst>
                  <a:cxn ang="0">
                    <a:pos x="T0" y="T1"/>
                  </a:cxn>
                  <a:cxn ang="0">
                    <a:pos x="T2" y="T3"/>
                  </a:cxn>
                  <a:cxn ang="0">
                    <a:pos x="T4" y="T5"/>
                  </a:cxn>
                  <a:cxn ang="0">
                    <a:pos x="T6" y="T7"/>
                  </a:cxn>
                  <a:cxn ang="0">
                    <a:pos x="T8" y="T9"/>
                  </a:cxn>
                </a:cxnLst>
                <a:rect l="0" t="0" r="r" b="b"/>
                <a:pathLst>
                  <a:path w="46" h="46">
                    <a:moveTo>
                      <a:pt x="22" y="46"/>
                    </a:moveTo>
                    <a:lnTo>
                      <a:pt x="0" y="26"/>
                    </a:lnTo>
                    <a:lnTo>
                      <a:pt x="24" y="0"/>
                    </a:lnTo>
                    <a:lnTo>
                      <a:pt x="46" y="22"/>
                    </a:lnTo>
                    <a:lnTo>
                      <a:pt x="2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95959"/>
                  </a:solidFill>
                  <a:effectLst/>
                  <a:uLnTx/>
                  <a:uFillTx/>
                </a:endParaRPr>
              </a:p>
            </p:txBody>
          </p:sp>
          <p:sp>
            <p:nvSpPr>
              <p:cNvPr id="55" name="Freeform 52"/>
              <p:cNvSpPr>
                <a:spLocks/>
              </p:cNvSpPr>
              <p:nvPr/>
            </p:nvSpPr>
            <p:spPr bwMode="auto">
              <a:xfrm>
                <a:off x="1208690" y="2625380"/>
                <a:ext cx="94593" cy="94593"/>
              </a:xfrm>
              <a:custGeom>
                <a:avLst/>
                <a:gdLst>
                  <a:gd name="T0" fmla="*/ 12 w 36"/>
                  <a:gd name="T1" fmla="*/ 36 h 36"/>
                  <a:gd name="T2" fmla="*/ 0 w 36"/>
                  <a:gd name="T3" fmla="*/ 26 h 36"/>
                  <a:gd name="T4" fmla="*/ 24 w 36"/>
                  <a:gd name="T5" fmla="*/ 0 h 36"/>
                  <a:gd name="T6" fmla="*/ 36 w 36"/>
                  <a:gd name="T7" fmla="*/ 10 h 36"/>
                  <a:gd name="T8" fmla="*/ 12 w 36"/>
                  <a:gd name="T9" fmla="*/ 36 h 36"/>
                </a:gdLst>
                <a:ahLst/>
                <a:cxnLst>
                  <a:cxn ang="0">
                    <a:pos x="T0" y="T1"/>
                  </a:cxn>
                  <a:cxn ang="0">
                    <a:pos x="T2" y="T3"/>
                  </a:cxn>
                  <a:cxn ang="0">
                    <a:pos x="T4" y="T5"/>
                  </a:cxn>
                  <a:cxn ang="0">
                    <a:pos x="T6" y="T7"/>
                  </a:cxn>
                  <a:cxn ang="0">
                    <a:pos x="T8" y="T9"/>
                  </a:cxn>
                </a:cxnLst>
                <a:rect l="0" t="0" r="r" b="b"/>
                <a:pathLst>
                  <a:path w="36" h="36">
                    <a:moveTo>
                      <a:pt x="12" y="36"/>
                    </a:moveTo>
                    <a:lnTo>
                      <a:pt x="0" y="26"/>
                    </a:lnTo>
                    <a:lnTo>
                      <a:pt x="24" y="0"/>
                    </a:lnTo>
                    <a:lnTo>
                      <a:pt x="36" y="10"/>
                    </a:ln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6" name="Freeform 53"/>
              <p:cNvSpPr>
                <a:spLocks/>
              </p:cNvSpPr>
              <p:nvPr/>
            </p:nvSpPr>
            <p:spPr bwMode="auto">
              <a:xfrm>
                <a:off x="1350579" y="2515021"/>
                <a:ext cx="52551" cy="52551"/>
              </a:xfrm>
              <a:custGeom>
                <a:avLst/>
                <a:gdLst>
                  <a:gd name="T0" fmla="*/ 18 w 20"/>
                  <a:gd name="T1" fmla="*/ 18 h 20"/>
                  <a:gd name="T2" fmla="*/ 18 w 20"/>
                  <a:gd name="T3" fmla="*/ 18 h 20"/>
                  <a:gd name="T4" fmla="*/ 14 w 20"/>
                  <a:gd name="T5" fmla="*/ 20 h 20"/>
                  <a:gd name="T6" fmla="*/ 10 w 20"/>
                  <a:gd name="T7" fmla="*/ 20 h 20"/>
                  <a:gd name="T8" fmla="*/ 8 w 20"/>
                  <a:gd name="T9" fmla="*/ 20 h 20"/>
                  <a:gd name="T10" fmla="*/ 4 w 20"/>
                  <a:gd name="T11" fmla="*/ 18 h 20"/>
                  <a:gd name="T12" fmla="*/ 4 w 20"/>
                  <a:gd name="T13" fmla="*/ 18 h 20"/>
                  <a:gd name="T14" fmla="*/ 2 w 20"/>
                  <a:gd name="T15" fmla="*/ 14 h 20"/>
                  <a:gd name="T16" fmla="*/ 0 w 20"/>
                  <a:gd name="T17" fmla="*/ 10 h 20"/>
                  <a:gd name="T18" fmla="*/ 2 w 20"/>
                  <a:gd name="T19" fmla="*/ 8 h 20"/>
                  <a:gd name="T20" fmla="*/ 4 w 20"/>
                  <a:gd name="T21" fmla="*/ 4 h 20"/>
                  <a:gd name="T22" fmla="*/ 4 w 20"/>
                  <a:gd name="T23" fmla="*/ 4 h 20"/>
                  <a:gd name="T24" fmla="*/ 6 w 20"/>
                  <a:gd name="T25" fmla="*/ 2 h 20"/>
                  <a:gd name="T26" fmla="*/ 10 w 20"/>
                  <a:gd name="T27" fmla="*/ 0 h 20"/>
                  <a:gd name="T28" fmla="*/ 14 w 20"/>
                  <a:gd name="T29" fmla="*/ 2 h 20"/>
                  <a:gd name="T30" fmla="*/ 16 w 20"/>
                  <a:gd name="T31" fmla="*/ 4 h 20"/>
                  <a:gd name="T32" fmla="*/ 16 w 20"/>
                  <a:gd name="T33" fmla="*/ 4 h 20"/>
                  <a:gd name="T34" fmla="*/ 20 w 20"/>
                  <a:gd name="T35" fmla="*/ 6 h 20"/>
                  <a:gd name="T36" fmla="*/ 20 w 20"/>
                  <a:gd name="T37" fmla="*/ 10 h 20"/>
                  <a:gd name="T38" fmla="*/ 20 w 20"/>
                  <a:gd name="T39" fmla="*/ 14 h 20"/>
                  <a:gd name="T40" fmla="*/ 18 w 20"/>
                  <a:gd name="T41" fmla="*/ 18 h 20"/>
                  <a:gd name="T42" fmla="*/ 18 w 20"/>
                  <a:gd name="T4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8" y="18"/>
                    </a:moveTo>
                    <a:lnTo>
                      <a:pt x="18" y="18"/>
                    </a:lnTo>
                    <a:lnTo>
                      <a:pt x="14" y="20"/>
                    </a:lnTo>
                    <a:lnTo>
                      <a:pt x="10" y="20"/>
                    </a:lnTo>
                    <a:lnTo>
                      <a:pt x="8" y="20"/>
                    </a:lnTo>
                    <a:lnTo>
                      <a:pt x="4" y="18"/>
                    </a:lnTo>
                    <a:lnTo>
                      <a:pt x="4" y="18"/>
                    </a:lnTo>
                    <a:lnTo>
                      <a:pt x="2" y="14"/>
                    </a:lnTo>
                    <a:lnTo>
                      <a:pt x="0" y="10"/>
                    </a:lnTo>
                    <a:lnTo>
                      <a:pt x="2" y="8"/>
                    </a:lnTo>
                    <a:lnTo>
                      <a:pt x="4" y="4"/>
                    </a:lnTo>
                    <a:lnTo>
                      <a:pt x="4" y="4"/>
                    </a:lnTo>
                    <a:lnTo>
                      <a:pt x="6" y="2"/>
                    </a:lnTo>
                    <a:lnTo>
                      <a:pt x="10" y="0"/>
                    </a:lnTo>
                    <a:lnTo>
                      <a:pt x="14" y="2"/>
                    </a:lnTo>
                    <a:lnTo>
                      <a:pt x="16" y="4"/>
                    </a:lnTo>
                    <a:lnTo>
                      <a:pt x="16" y="4"/>
                    </a:lnTo>
                    <a:lnTo>
                      <a:pt x="20" y="6"/>
                    </a:lnTo>
                    <a:lnTo>
                      <a:pt x="20" y="10"/>
                    </a:lnTo>
                    <a:lnTo>
                      <a:pt x="20" y="14"/>
                    </a:lnTo>
                    <a:lnTo>
                      <a:pt x="18" y="18"/>
                    </a:ln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95959"/>
                  </a:solidFill>
                  <a:effectLst/>
                  <a:uLnTx/>
                  <a:uFillTx/>
                </a:endParaRPr>
              </a:p>
            </p:txBody>
          </p:sp>
          <p:sp>
            <p:nvSpPr>
              <p:cNvPr id="57" name="Freeform 54"/>
              <p:cNvSpPr>
                <a:spLocks/>
              </p:cNvSpPr>
              <p:nvPr/>
            </p:nvSpPr>
            <p:spPr bwMode="auto">
              <a:xfrm>
                <a:off x="1150882" y="2478235"/>
                <a:ext cx="115614" cy="115614"/>
              </a:xfrm>
              <a:custGeom>
                <a:avLst/>
                <a:gdLst>
                  <a:gd name="T0" fmla="*/ 30 w 44"/>
                  <a:gd name="T1" fmla="*/ 44 h 44"/>
                  <a:gd name="T2" fmla="*/ 0 w 44"/>
                  <a:gd name="T3" fmla="*/ 32 h 44"/>
                  <a:gd name="T4" fmla="*/ 14 w 44"/>
                  <a:gd name="T5" fmla="*/ 0 h 44"/>
                  <a:gd name="T6" fmla="*/ 44 w 44"/>
                  <a:gd name="T7" fmla="*/ 12 h 44"/>
                  <a:gd name="T8" fmla="*/ 30 w 44"/>
                  <a:gd name="T9" fmla="*/ 44 h 44"/>
                </a:gdLst>
                <a:ahLst/>
                <a:cxnLst>
                  <a:cxn ang="0">
                    <a:pos x="T0" y="T1"/>
                  </a:cxn>
                  <a:cxn ang="0">
                    <a:pos x="T2" y="T3"/>
                  </a:cxn>
                  <a:cxn ang="0">
                    <a:pos x="T4" y="T5"/>
                  </a:cxn>
                  <a:cxn ang="0">
                    <a:pos x="T6" y="T7"/>
                  </a:cxn>
                  <a:cxn ang="0">
                    <a:pos x="T8" y="T9"/>
                  </a:cxn>
                </a:cxnLst>
                <a:rect l="0" t="0" r="r" b="b"/>
                <a:pathLst>
                  <a:path w="44" h="44">
                    <a:moveTo>
                      <a:pt x="30" y="44"/>
                    </a:moveTo>
                    <a:lnTo>
                      <a:pt x="0" y="32"/>
                    </a:lnTo>
                    <a:lnTo>
                      <a:pt x="14" y="0"/>
                    </a:lnTo>
                    <a:lnTo>
                      <a:pt x="44" y="12"/>
                    </a:ln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95959"/>
                  </a:solidFill>
                  <a:effectLst/>
                  <a:uLnTx/>
                  <a:uFillTx/>
                </a:endParaRPr>
              </a:p>
            </p:txBody>
          </p:sp>
          <p:sp>
            <p:nvSpPr>
              <p:cNvPr id="58" name="Freeform 55"/>
              <p:cNvSpPr>
                <a:spLocks/>
              </p:cNvSpPr>
              <p:nvPr/>
            </p:nvSpPr>
            <p:spPr bwMode="auto">
              <a:xfrm>
                <a:off x="1140372" y="2567573"/>
                <a:ext cx="73572" cy="105104"/>
              </a:xfrm>
              <a:custGeom>
                <a:avLst/>
                <a:gdLst>
                  <a:gd name="T0" fmla="*/ 14 w 28"/>
                  <a:gd name="T1" fmla="*/ 40 h 40"/>
                  <a:gd name="T2" fmla="*/ 0 w 28"/>
                  <a:gd name="T3" fmla="*/ 34 h 40"/>
                  <a:gd name="T4" fmla="*/ 12 w 28"/>
                  <a:gd name="T5" fmla="*/ 0 h 40"/>
                  <a:gd name="T6" fmla="*/ 28 w 28"/>
                  <a:gd name="T7" fmla="*/ 6 h 40"/>
                  <a:gd name="T8" fmla="*/ 14 w 28"/>
                  <a:gd name="T9" fmla="*/ 40 h 40"/>
                </a:gdLst>
                <a:ahLst/>
                <a:cxnLst>
                  <a:cxn ang="0">
                    <a:pos x="T0" y="T1"/>
                  </a:cxn>
                  <a:cxn ang="0">
                    <a:pos x="T2" y="T3"/>
                  </a:cxn>
                  <a:cxn ang="0">
                    <a:pos x="T4" y="T5"/>
                  </a:cxn>
                  <a:cxn ang="0">
                    <a:pos x="T6" y="T7"/>
                  </a:cxn>
                  <a:cxn ang="0">
                    <a:pos x="T8" y="T9"/>
                  </a:cxn>
                </a:cxnLst>
                <a:rect l="0" t="0" r="r" b="b"/>
                <a:pathLst>
                  <a:path w="28" h="40">
                    <a:moveTo>
                      <a:pt x="14" y="40"/>
                    </a:moveTo>
                    <a:lnTo>
                      <a:pt x="0" y="34"/>
                    </a:lnTo>
                    <a:lnTo>
                      <a:pt x="12" y="0"/>
                    </a:lnTo>
                    <a:lnTo>
                      <a:pt x="28" y="6"/>
                    </a:lnTo>
                    <a:lnTo>
                      <a:pt x="1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9" name="Freeform 56"/>
              <p:cNvSpPr>
                <a:spLocks/>
              </p:cNvSpPr>
              <p:nvPr/>
            </p:nvSpPr>
            <p:spPr bwMode="auto">
              <a:xfrm>
                <a:off x="1219199" y="2425682"/>
                <a:ext cx="47296" cy="52551"/>
              </a:xfrm>
              <a:custGeom>
                <a:avLst/>
                <a:gdLst>
                  <a:gd name="T0" fmla="*/ 18 w 18"/>
                  <a:gd name="T1" fmla="*/ 14 h 20"/>
                  <a:gd name="T2" fmla="*/ 18 w 18"/>
                  <a:gd name="T3" fmla="*/ 14 h 20"/>
                  <a:gd name="T4" fmla="*/ 16 w 18"/>
                  <a:gd name="T5" fmla="*/ 18 h 20"/>
                  <a:gd name="T6" fmla="*/ 12 w 18"/>
                  <a:gd name="T7" fmla="*/ 20 h 20"/>
                  <a:gd name="T8" fmla="*/ 10 w 18"/>
                  <a:gd name="T9" fmla="*/ 20 h 20"/>
                  <a:gd name="T10" fmla="*/ 6 w 18"/>
                  <a:gd name="T11" fmla="*/ 20 h 20"/>
                  <a:gd name="T12" fmla="*/ 6 w 18"/>
                  <a:gd name="T13" fmla="*/ 20 h 20"/>
                  <a:gd name="T14" fmla="*/ 2 w 18"/>
                  <a:gd name="T15" fmla="*/ 18 h 20"/>
                  <a:gd name="T16" fmla="*/ 0 w 18"/>
                  <a:gd name="T17" fmla="*/ 14 h 20"/>
                  <a:gd name="T18" fmla="*/ 0 w 18"/>
                  <a:gd name="T19" fmla="*/ 10 h 20"/>
                  <a:gd name="T20" fmla="*/ 0 w 18"/>
                  <a:gd name="T21" fmla="*/ 6 h 20"/>
                  <a:gd name="T22" fmla="*/ 0 w 18"/>
                  <a:gd name="T23" fmla="*/ 6 h 20"/>
                  <a:gd name="T24" fmla="*/ 2 w 18"/>
                  <a:gd name="T25" fmla="*/ 4 h 20"/>
                  <a:gd name="T26" fmla="*/ 6 w 18"/>
                  <a:gd name="T27" fmla="*/ 2 h 20"/>
                  <a:gd name="T28" fmla="*/ 8 w 18"/>
                  <a:gd name="T29" fmla="*/ 0 h 20"/>
                  <a:gd name="T30" fmla="*/ 12 w 18"/>
                  <a:gd name="T31" fmla="*/ 2 h 20"/>
                  <a:gd name="T32" fmla="*/ 12 w 18"/>
                  <a:gd name="T33" fmla="*/ 2 h 20"/>
                  <a:gd name="T34" fmla="*/ 16 w 18"/>
                  <a:gd name="T35" fmla="*/ 4 h 20"/>
                  <a:gd name="T36" fmla="*/ 18 w 18"/>
                  <a:gd name="T37" fmla="*/ 6 h 20"/>
                  <a:gd name="T38" fmla="*/ 18 w 18"/>
                  <a:gd name="T39" fmla="*/ 10 h 20"/>
                  <a:gd name="T40" fmla="*/ 18 w 18"/>
                  <a:gd name="T41" fmla="*/ 14 h 20"/>
                  <a:gd name="T42" fmla="*/ 18 w 18"/>
                  <a:gd name="T4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18" y="14"/>
                    </a:moveTo>
                    <a:lnTo>
                      <a:pt x="18" y="14"/>
                    </a:lnTo>
                    <a:lnTo>
                      <a:pt x="16" y="18"/>
                    </a:lnTo>
                    <a:lnTo>
                      <a:pt x="12" y="20"/>
                    </a:lnTo>
                    <a:lnTo>
                      <a:pt x="10" y="20"/>
                    </a:lnTo>
                    <a:lnTo>
                      <a:pt x="6" y="20"/>
                    </a:lnTo>
                    <a:lnTo>
                      <a:pt x="6" y="20"/>
                    </a:lnTo>
                    <a:lnTo>
                      <a:pt x="2" y="18"/>
                    </a:lnTo>
                    <a:lnTo>
                      <a:pt x="0" y="14"/>
                    </a:lnTo>
                    <a:lnTo>
                      <a:pt x="0" y="10"/>
                    </a:lnTo>
                    <a:lnTo>
                      <a:pt x="0" y="6"/>
                    </a:lnTo>
                    <a:lnTo>
                      <a:pt x="0" y="6"/>
                    </a:lnTo>
                    <a:lnTo>
                      <a:pt x="2" y="4"/>
                    </a:lnTo>
                    <a:lnTo>
                      <a:pt x="6" y="2"/>
                    </a:lnTo>
                    <a:lnTo>
                      <a:pt x="8" y="0"/>
                    </a:lnTo>
                    <a:lnTo>
                      <a:pt x="12" y="2"/>
                    </a:lnTo>
                    <a:lnTo>
                      <a:pt x="12" y="2"/>
                    </a:lnTo>
                    <a:lnTo>
                      <a:pt x="16" y="4"/>
                    </a:lnTo>
                    <a:lnTo>
                      <a:pt x="18" y="6"/>
                    </a:lnTo>
                    <a:lnTo>
                      <a:pt x="18" y="10"/>
                    </a:lnTo>
                    <a:lnTo>
                      <a:pt x="18" y="14"/>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95959"/>
                  </a:solidFill>
                  <a:effectLst/>
                  <a:uLnTx/>
                  <a:uFillTx/>
                </a:endParaRPr>
              </a:p>
            </p:txBody>
          </p:sp>
        </p:grpSp>
      </p:grpSp>
      <p:grpSp>
        <p:nvGrpSpPr>
          <p:cNvPr id="113" name="Group 255"/>
          <p:cNvGrpSpPr>
            <a:grpSpLocks noChangeAspect="1"/>
          </p:cNvGrpSpPr>
          <p:nvPr/>
        </p:nvGrpSpPr>
        <p:grpSpPr>
          <a:xfrm>
            <a:off x="4113986" y="2502942"/>
            <a:ext cx="1071167" cy="1180673"/>
            <a:chOff x="3193126" y="2411903"/>
            <a:chExt cx="447329" cy="599988"/>
          </a:xfrm>
        </p:grpSpPr>
        <p:sp>
          <p:nvSpPr>
            <p:cNvPr id="114" name="Freeform 57"/>
            <p:cNvSpPr>
              <a:spLocks noEditPoints="1"/>
            </p:cNvSpPr>
            <p:nvPr/>
          </p:nvSpPr>
          <p:spPr bwMode="auto">
            <a:xfrm>
              <a:off x="3196677" y="2411903"/>
              <a:ext cx="443778" cy="599988"/>
            </a:xfrm>
            <a:custGeom>
              <a:avLst/>
              <a:gdLst>
                <a:gd name="T0" fmla="*/ 118 w 250"/>
                <a:gd name="T1" fmla="*/ 98 h 338"/>
                <a:gd name="T2" fmla="*/ 112 w 250"/>
                <a:gd name="T3" fmla="*/ 104 h 338"/>
                <a:gd name="T4" fmla="*/ 26 w 250"/>
                <a:gd name="T5" fmla="*/ 104 h 338"/>
                <a:gd name="T6" fmla="*/ 20 w 250"/>
                <a:gd name="T7" fmla="*/ 98 h 338"/>
                <a:gd name="T8" fmla="*/ 20 w 250"/>
                <a:gd name="T9" fmla="*/ 26 h 338"/>
                <a:gd name="T10" fmla="*/ 26 w 250"/>
                <a:gd name="T11" fmla="*/ 20 h 338"/>
                <a:gd name="T12" fmla="*/ 112 w 250"/>
                <a:gd name="T13" fmla="*/ 20 h 338"/>
                <a:gd name="T14" fmla="*/ 118 w 250"/>
                <a:gd name="T15" fmla="*/ 26 h 338"/>
                <a:gd name="T16" fmla="*/ 218 w 250"/>
                <a:gd name="T17" fmla="*/ 102 h 338"/>
                <a:gd name="T18" fmla="*/ 212 w 250"/>
                <a:gd name="T19" fmla="*/ 102 h 338"/>
                <a:gd name="T20" fmla="*/ 206 w 250"/>
                <a:gd name="T21" fmla="*/ 98 h 338"/>
                <a:gd name="T22" fmla="*/ 204 w 250"/>
                <a:gd name="T23" fmla="*/ 68 h 338"/>
                <a:gd name="T24" fmla="*/ 214 w 250"/>
                <a:gd name="T25" fmla="*/ 80 h 338"/>
                <a:gd name="T26" fmla="*/ 218 w 250"/>
                <a:gd name="T27" fmla="*/ 90 h 338"/>
                <a:gd name="T28" fmla="*/ 218 w 250"/>
                <a:gd name="T29" fmla="*/ 102 h 338"/>
                <a:gd name="T30" fmla="*/ 180 w 250"/>
                <a:gd name="T31" fmla="*/ 310 h 338"/>
                <a:gd name="T32" fmla="*/ 188 w 250"/>
                <a:gd name="T33" fmla="*/ 328 h 338"/>
                <a:gd name="T34" fmla="*/ 198 w 250"/>
                <a:gd name="T35" fmla="*/ 334 h 338"/>
                <a:gd name="T36" fmla="*/ 212 w 250"/>
                <a:gd name="T37" fmla="*/ 338 h 338"/>
                <a:gd name="T38" fmla="*/ 222 w 250"/>
                <a:gd name="T39" fmla="*/ 336 h 338"/>
                <a:gd name="T40" fmla="*/ 236 w 250"/>
                <a:gd name="T41" fmla="*/ 330 h 338"/>
                <a:gd name="T42" fmla="*/ 248 w 250"/>
                <a:gd name="T43" fmla="*/ 316 h 338"/>
                <a:gd name="T44" fmla="*/ 250 w 250"/>
                <a:gd name="T45" fmla="*/ 306 h 338"/>
                <a:gd name="T46" fmla="*/ 248 w 250"/>
                <a:gd name="T47" fmla="*/ 280 h 338"/>
                <a:gd name="T48" fmla="*/ 240 w 250"/>
                <a:gd name="T49" fmla="*/ 244 h 338"/>
                <a:gd name="T50" fmla="*/ 232 w 250"/>
                <a:gd name="T51" fmla="*/ 204 h 338"/>
                <a:gd name="T52" fmla="*/ 232 w 250"/>
                <a:gd name="T53" fmla="*/ 98 h 338"/>
                <a:gd name="T54" fmla="*/ 230 w 250"/>
                <a:gd name="T55" fmla="*/ 82 h 338"/>
                <a:gd name="T56" fmla="*/ 226 w 250"/>
                <a:gd name="T57" fmla="*/ 74 h 338"/>
                <a:gd name="T58" fmla="*/ 202 w 250"/>
                <a:gd name="T59" fmla="*/ 46 h 338"/>
                <a:gd name="T60" fmla="*/ 166 w 250"/>
                <a:gd name="T61" fmla="*/ 32 h 338"/>
                <a:gd name="T62" fmla="*/ 186 w 250"/>
                <a:gd name="T63" fmla="*/ 52 h 338"/>
                <a:gd name="T64" fmla="*/ 186 w 250"/>
                <a:gd name="T65" fmla="*/ 98 h 338"/>
                <a:gd name="T66" fmla="*/ 192 w 250"/>
                <a:gd name="T67" fmla="*/ 114 h 338"/>
                <a:gd name="T68" fmla="*/ 206 w 250"/>
                <a:gd name="T69" fmla="*/ 120 h 338"/>
                <a:gd name="T70" fmla="*/ 216 w 250"/>
                <a:gd name="T71" fmla="*/ 204 h 338"/>
                <a:gd name="T72" fmla="*/ 220 w 250"/>
                <a:gd name="T73" fmla="*/ 222 h 338"/>
                <a:gd name="T74" fmla="*/ 224 w 250"/>
                <a:gd name="T75" fmla="*/ 248 h 338"/>
                <a:gd name="T76" fmla="*/ 234 w 250"/>
                <a:gd name="T77" fmla="*/ 294 h 338"/>
                <a:gd name="T78" fmla="*/ 234 w 250"/>
                <a:gd name="T79" fmla="*/ 306 h 338"/>
                <a:gd name="T80" fmla="*/ 228 w 250"/>
                <a:gd name="T81" fmla="*/ 314 h 338"/>
                <a:gd name="T82" fmla="*/ 218 w 250"/>
                <a:gd name="T83" fmla="*/ 320 h 338"/>
                <a:gd name="T84" fmla="*/ 212 w 250"/>
                <a:gd name="T85" fmla="*/ 322 h 338"/>
                <a:gd name="T86" fmla="*/ 200 w 250"/>
                <a:gd name="T87" fmla="*/ 316 h 338"/>
                <a:gd name="T88" fmla="*/ 194 w 250"/>
                <a:gd name="T89" fmla="*/ 308 h 338"/>
                <a:gd name="T90" fmla="*/ 194 w 250"/>
                <a:gd name="T91" fmla="*/ 166 h 338"/>
                <a:gd name="T92" fmla="*/ 192 w 250"/>
                <a:gd name="T93" fmla="*/ 156 h 338"/>
                <a:gd name="T94" fmla="*/ 180 w 250"/>
                <a:gd name="T95" fmla="*/ 144 h 338"/>
                <a:gd name="T96" fmla="*/ 138 w 250"/>
                <a:gd name="T97" fmla="*/ 142 h 338"/>
                <a:gd name="T98" fmla="*/ 138 w 250"/>
                <a:gd name="T99" fmla="*/ 26 h 338"/>
                <a:gd name="T100" fmla="*/ 136 w 250"/>
                <a:gd name="T101" fmla="*/ 16 h 338"/>
                <a:gd name="T102" fmla="*/ 122 w 250"/>
                <a:gd name="T103" fmla="*/ 2 h 338"/>
                <a:gd name="T104" fmla="*/ 26 w 250"/>
                <a:gd name="T105" fmla="*/ 0 h 338"/>
                <a:gd name="T106" fmla="*/ 16 w 250"/>
                <a:gd name="T107" fmla="*/ 2 h 338"/>
                <a:gd name="T108" fmla="*/ 2 w 250"/>
                <a:gd name="T109" fmla="*/ 16 h 338"/>
                <a:gd name="T110" fmla="*/ 0 w 250"/>
                <a:gd name="T111" fmla="*/ 56 h 338"/>
                <a:gd name="T112" fmla="*/ 0 w 250"/>
                <a:gd name="T113" fmla="*/ 334 h 338"/>
                <a:gd name="T114" fmla="*/ 138 w 250"/>
                <a:gd name="T115" fmla="*/ 252 h 338"/>
                <a:gd name="T116" fmla="*/ 172 w 250"/>
                <a:gd name="T117" fmla="*/ 158 h 338"/>
                <a:gd name="T118" fmla="*/ 176 w 250"/>
                <a:gd name="T119" fmla="*/ 160 h 338"/>
                <a:gd name="T120" fmla="*/ 180 w 250"/>
                <a:gd name="T121" fmla="*/ 16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338">
                  <a:moveTo>
                    <a:pt x="118" y="98"/>
                  </a:moveTo>
                  <a:lnTo>
                    <a:pt x="118" y="98"/>
                  </a:lnTo>
                  <a:lnTo>
                    <a:pt x="116" y="102"/>
                  </a:lnTo>
                  <a:lnTo>
                    <a:pt x="112" y="104"/>
                  </a:lnTo>
                  <a:lnTo>
                    <a:pt x="26" y="104"/>
                  </a:lnTo>
                  <a:lnTo>
                    <a:pt x="26" y="104"/>
                  </a:lnTo>
                  <a:lnTo>
                    <a:pt x="22" y="102"/>
                  </a:lnTo>
                  <a:lnTo>
                    <a:pt x="20" y="98"/>
                  </a:lnTo>
                  <a:lnTo>
                    <a:pt x="20" y="26"/>
                  </a:lnTo>
                  <a:lnTo>
                    <a:pt x="20" y="26"/>
                  </a:lnTo>
                  <a:lnTo>
                    <a:pt x="22" y="22"/>
                  </a:lnTo>
                  <a:lnTo>
                    <a:pt x="26" y="20"/>
                  </a:lnTo>
                  <a:lnTo>
                    <a:pt x="112" y="20"/>
                  </a:lnTo>
                  <a:lnTo>
                    <a:pt x="112" y="20"/>
                  </a:lnTo>
                  <a:lnTo>
                    <a:pt x="116" y="22"/>
                  </a:lnTo>
                  <a:lnTo>
                    <a:pt x="118" y="26"/>
                  </a:lnTo>
                  <a:lnTo>
                    <a:pt x="118" y="98"/>
                  </a:lnTo>
                  <a:close/>
                  <a:moveTo>
                    <a:pt x="218" y="102"/>
                  </a:moveTo>
                  <a:lnTo>
                    <a:pt x="212" y="102"/>
                  </a:lnTo>
                  <a:lnTo>
                    <a:pt x="212" y="102"/>
                  </a:lnTo>
                  <a:lnTo>
                    <a:pt x="208" y="100"/>
                  </a:lnTo>
                  <a:lnTo>
                    <a:pt x="206" y="98"/>
                  </a:lnTo>
                  <a:lnTo>
                    <a:pt x="204" y="94"/>
                  </a:lnTo>
                  <a:lnTo>
                    <a:pt x="204" y="68"/>
                  </a:lnTo>
                  <a:lnTo>
                    <a:pt x="204" y="68"/>
                  </a:lnTo>
                  <a:lnTo>
                    <a:pt x="214" y="80"/>
                  </a:lnTo>
                  <a:lnTo>
                    <a:pt x="214" y="80"/>
                  </a:lnTo>
                  <a:lnTo>
                    <a:pt x="218" y="90"/>
                  </a:lnTo>
                  <a:lnTo>
                    <a:pt x="218" y="94"/>
                  </a:lnTo>
                  <a:lnTo>
                    <a:pt x="218" y="102"/>
                  </a:lnTo>
                  <a:close/>
                  <a:moveTo>
                    <a:pt x="180" y="310"/>
                  </a:moveTo>
                  <a:lnTo>
                    <a:pt x="180" y="310"/>
                  </a:lnTo>
                  <a:lnTo>
                    <a:pt x="182" y="318"/>
                  </a:lnTo>
                  <a:lnTo>
                    <a:pt x="188" y="328"/>
                  </a:lnTo>
                  <a:lnTo>
                    <a:pt x="192" y="332"/>
                  </a:lnTo>
                  <a:lnTo>
                    <a:pt x="198" y="334"/>
                  </a:lnTo>
                  <a:lnTo>
                    <a:pt x="204" y="336"/>
                  </a:lnTo>
                  <a:lnTo>
                    <a:pt x="212" y="338"/>
                  </a:lnTo>
                  <a:lnTo>
                    <a:pt x="212" y="338"/>
                  </a:lnTo>
                  <a:lnTo>
                    <a:pt x="222" y="336"/>
                  </a:lnTo>
                  <a:lnTo>
                    <a:pt x="228" y="334"/>
                  </a:lnTo>
                  <a:lnTo>
                    <a:pt x="236" y="330"/>
                  </a:lnTo>
                  <a:lnTo>
                    <a:pt x="240" y="326"/>
                  </a:lnTo>
                  <a:lnTo>
                    <a:pt x="248" y="316"/>
                  </a:lnTo>
                  <a:lnTo>
                    <a:pt x="250" y="306"/>
                  </a:lnTo>
                  <a:lnTo>
                    <a:pt x="250" y="306"/>
                  </a:lnTo>
                  <a:lnTo>
                    <a:pt x="250" y="294"/>
                  </a:lnTo>
                  <a:lnTo>
                    <a:pt x="248" y="280"/>
                  </a:lnTo>
                  <a:lnTo>
                    <a:pt x="240" y="244"/>
                  </a:lnTo>
                  <a:lnTo>
                    <a:pt x="240" y="244"/>
                  </a:lnTo>
                  <a:lnTo>
                    <a:pt x="236" y="220"/>
                  </a:lnTo>
                  <a:lnTo>
                    <a:pt x="232" y="204"/>
                  </a:lnTo>
                  <a:lnTo>
                    <a:pt x="232" y="98"/>
                  </a:lnTo>
                  <a:lnTo>
                    <a:pt x="232" y="98"/>
                  </a:lnTo>
                  <a:lnTo>
                    <a:pt x="232" y="88"/>
                  </a:lnTo>
                  <a:lnTo>
                    <a:pt x="230" y="82"/>
                  </a:lnTo>
                  <a:lnTo>
                    <a:pt x="226" y="74"/>
                  </a:lnTo>
                  <a:lnTo>
                    <a:pt x="226" y="74"/>
                  </a:lnTo>
                  <a:lnTo>
                    <a:pt x="218" y="62"/>
                  </a:lnTo>
                  <a:lnTo>
                    <a:pt x="202" y="46"/>
                  </a:lnTo>
                  <a:lnTo>
                    <a:pt x="176" y="20"/>
                  </a:lnTo>
                  <a:lnTo>
                    <a:pt x="166" y="32"/>
                  </a:lnTo>
                  <a:lnTo>
                    <a:pt x="166" y="32"/>
                  </a:lnTo>
                  <a:lnTo>
                    <a:pt x="186" y="52"/>
                  </a:lnTo>
                  <a:lnTo>
                    <a:pt x="186" y="98"/>
                  </a:lnTo>
                  <a:lnTo>
                    <a:pt x="186" y="98"/>
                  </a:lnTo>
                  <a:lnTo>
                    <a:pt x="188" y="108"/>
                  </a:lnTo>
                  <a:lnTo>
                    <a:pt x="192" y="114"/>
                  </a:lnTo>
                  <a:lnTo>
                    <a:pt x="200" y="118"/>
                  </a:lnTo>
                  <a:lnTo>
                    <a:pt x="206" y="120"/>
                  </a:lnTo>
                  <a:lnTo>
                    <a:pt x="216" y="122"/>
                  </a:lnTo>
                  <a:lnTo>
                    <a:pt x="216" y="204"/>
                  </a:lnTo>
                  <a:lnTo>
                    <a:pt x="216" y="204"/>
                  </a:lnTo>
                  <a:lnTo>
                    <a:pt x="220" y="222"/>
                  </a:lnTo>
                  <a:lnTo>
                    <a:pt x="224" y="248"/>
                  </a:lnTo>
                  <a:lnTo>
                    <a:pt x="224" y="248"/>
                  </a:lnTo>
                  <a:lnTo>
                    <a:pt x="232" y="280"/>
                  </a:lnTo>
                  <a:lnTo>
                    <a:pt x="234" y="294"/>
                  </a:lnTo>
                  <a:lnTo>
                    <a:pt x="234" y="306"/>
                  </a:lnTo>
                  <a:lnTo>
                    <a:pt x="234" y="306"/>
                  </a:lnTo>
                  <a:lnTo>
                    <a:pt x="232" y="308"/>
                  </a:lnTo>
                  <a:lnTo>
                    <a:pt x="228" y="314"/>
                  </a:lnTo>
                  <a:lnTo>
                    <a:pt x="222" y="320"/>
                  </a:lnTo>
                  <a:lnTo>
                    <a:pt x="218" y="320"/>
                  </a:lnTo>
                  <a:lnTo>
                    <a:pt x="212" y="322"/>
                  </a:lnTo>
                  <a:lnTo>
                    <a:pt x="212" y="322"/>
                  </a:lnTo>
                  <a:lnTo>
                    <a:pt x="204" y="320"/>
                  </a:lnTo>
                  <a:lnTo>
                    <a:pt x="200" y="316"/>
                  </a:lnTo>
                  <a:lnTo>
                    <a:pt x="196" y="310"/>
                  </a:lnTo>
                  <a:lnTo>
                    <a:pt x="194" y="308"/>
                  </a:lnTo>
                  <a:lnTo>
                    <a:pt x="194" y="166"/>
                  </a:lnTo>
                  <a:lnTo>
                    <a:pt x="194" y="166"/>
                  </a:lnTo>
                  <a:lnTo>
                    <a:pt x="194" y="160"/>
                  </a:lnTo>
                  <a:lnTo>
                    <a:pt x="192" y="156"/>
                  </a:lnTo>
                  <a:lnTo>
                    <a:pt x="186" y="148"/>
                  </a:lnTo>
                  <a:lnTo>
                    <a:pt x="180" y="144"/>
                  </a:lnTo>
                  <a:lnTo>
                    <a:pt x="174" y="142"/>
                  </a:lnTo>
                  <a:lnTo>
                    <a:pt x="138" y="142"/>
                  </a:lnTo>
                  <a:lnTo>
                    <a:pt x="138" y="56"/>
                  </a:lnTo>
                  <a:lnTo>
                    <a:pt x="138" y="26"/>
                  </a:lnTo>
                  <a:lnTo>
                    <a:pt x="138" y="26"/>
                  </a:lnTo>
                  <a:lnTo>
                    <a:pt x="136" y="16"/>
                  </a:lnTo>
                  <a:lnTo>
                    <a:pt x="130" y="8"/>
                  </a:lnTo>
                  <a:lnTo>
                    <a:pt x="122" y="2"/>
                  </a:lnTo>
                  <a:lnTo>
                    <a:pt x="112" y="0"/>
                  </a:lnTo>
                  <a:lnTo>
                    <a:pt x="26" y="0"/>
                  </a:lnTo>
                  <a:lnTo>
                    <a:pt x="26" y="0"/>
                  </a:lnTo>
                  <a:lnTo>
                    <a:pt x="16" y="2"/>
                  </a:lnTo>
                  <a:lnTo>
                    <a:pt x="8" y="8"/>
                  </a:lnTo>
                  <a:lnTo>
                    <a:pt x="2" y="16"/>
                  </a:lnTo>
                  <a:lnTo>
                    <a:pt x="0" y="26"/>
                  </a:lnTo>
                  <a:lnTo>
                    <a:pt x="0" y="56"/>
                  </a:lnTo>
                  <a:lnTo>
                    <a:pt x="0" y="252"/>
                  </a:lnTo>
                  <a:lnTo>
                    <a:pt x="0" y="334"/>
                  </a:lnTo>
                  <a:lnTo>
                    <a:pt x="138" y="334"/>
                  </a:lnTo>
                  <a:lnTo>
                    <a:pt x="138" y="252"/>
                  </a:lnTo>
                  <a:lnTo>
                    <a:pt x="138" y="158"/>
                  </a:lnTo>
                  <a:lnTo>
                    <a:pt x="172" y="158"/>
                  </a:lnTo>
                  <a:lnTo>
                    <a:pt x="172" y="158"/>
                  </a:lnTo>
                  <a:lnTo>
                    <a:pt x="176" y="160"/>
                  </a:lnTo>
                  <a:lnTo>
                    <a:pt x="178" y="162"/>
                  </a:lnTo>
                  <a:lnTo>
                    <a:pt x="180" y="166"/>
                  </a:lnTo>
                  <a:lnTo>
                    <a:pt x="180" y="31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5" name="Freeform 58"/>
            <p:cNvSpPr>
              <a:spLocks noEditPoints="1"/>
            </p:cNvSpPr>
            <p:nvPr/>
          </p:nvSpPr>
          <p:spPr bwMode="auto">
            <a:xfrm>
              <a:off x="3193126" y="2663969"/>
              <a:ext cx="227215" cy="340822"/>
            </a:xfrm>
            <a:custGeom>
              <a:avLst/>
              <a:gdLst>
                <a:gd name="T0" fmla="*/ 60 w 128"/>
                <a:gd name="T1" fmla="*/ 50 h 192"/>
                <a:gd name="T2" fmla="*/ 58 w 128"/>
                <a:gd name="T3" fmla="*/ 54 h 192"/>
                <a:gd name="T4" fmla="*/ 12 w 128"/>
                <a:gd name="T5" fmla="*/ 54 h 192"/>
                <a:gd name="T6" fmla="*/ 10 w 128"/>
                <a:gd name="T7" fmla="*/ 50 h 192"/>
                <a:gd name="T8" fmla="*/ 10 w 128"/>
                <a:gd name="T9" fmla="*/ 14 h 192"/>
                <a:gd name="T10" fmla="*/ 12 w 128"/>
                <a:gd name="T11" fmla="*/ 10 h 192"/>
                <a:gd name="T12" fmla="*/ 58 w 128"/>
                <a:gd name="T13" fmla="*/ 10 h 192"/>
                <a:gd name="T14" fmla="*/ 60 w 128"/>
                <a:gd name="T15" fmla="*/ 14 h 192"/>
                <a:gd name="T16" fmla="*/ 112 w 128"/>
                <a:gd name="T17" fmla="*/ 52 h 192"/>
                <a:gd name="T18" fmla="*/ 108 w 128"/>
                <a:gd name="T19" fmla="*/ 52 h 192"/>
                <a:gd name="T20" fmla="*/ 106 w 128"/>
                <a:gd name="T21" fmla="*/ 48 h 192"/>
                <a:gd name="T22" fmla="*/ 106 w 128"/>
                <a:gd name="T23" fmla="*/ 36 h 192"/>
                <a:gd name="T24" fmla="*/ 110 w 128"/>
                <a:gd name="T25" fmla="*/ 42 h 192"/>
                <a:gd name="T26" fmla="*/ 112 w 128"/>
                <a:gd name="T27" fmla="*/ 48 h 192"/>
                <a:gd name="T28" fmla="*/ 92 w 128"/>
                <a:gd name="T29" fmla="*/ 160 h 192"/>
                <a:gd name="T30" fmla="*/ 94 w 128"/>
                <a:gd name="T31" fmla="*/ 164 h 192"/>
                <a:gd name="T32" fmla="*/ 102 w 128"/>
                <a:gd name="T33" fmla="*/ 174 h 192"/>
                <a:gd name="T34" fmla="*/ 110 w 128"/>
                <a:gd name="T35" fmla="*/ 174 h 192"/>
                <a:gd name="T36" fmla="*/ 124 w 128"/>
                <a:gd name="T37" fmla="*/ 168 h 192"/>
                <a:gd name="T38" fmla="*/ 128 w 128"/>
                <a:gd name="T39" fmla="*/ 158 h 192"/>
                <a:gd name="T40" fmla="*/ 128 w 128"/>
                <a:gd name="T41" fmla="*/ 144 h 192"/>
                <a:gd name="T42" fmla="*/ 124 w 128"/>
                <a:gd name="T43" fmla="*/ 126 h 192"/>
                <a:gd name="T44" fmla="*/ 120 w 128"/>
                <a:gd name="T45" fmla="*/ 50 h 192"/>
                <a:gd name="T46" fmla="*/ 120 w 128"/>
                <a:gd name="T47" fmla="*/ 46 h 192"/>
                <a:gd name="T48" fmla="*/ 116 w 128"/>
                <a:gd name="T49" fmla="*/ 38 h 192"/>
                <a:gd name="T50" fmla="*/ 90 w 128"/>
                <a:gd name="T51" fmla="*/ 10 h 192"/>
                <a:gd name="T52" fmla="*/ 86 w 128"/>
                <a:gd name="T53" fmla="*/ 16 h 192"/>
                <a:gd name="T54" fmla="*/ 96 w 128"/>
                <a:gd name="T55" fmla="*/ 50 h 192"/>
                <a:gd name="T56" fmla="*/ 96 w 128"/>
                <a:gd name="T57" fmla="*/ 56 h 192"/>
                <a:gd name="T58" fmla="*/ 106 w 128"/>
                <a:gd name="T59" fmla="*/ 62 h 192"/>
                <a:gd name="T60" fmla="*/ 112 w 128"/>
                <a:gd name="T61" fmla="*/ 106 h 192"/>
                <a:gd name="T62" fmla="*/ 116 w 128"/>
                <a:gd name="T63" fmla="*/ 128 h 192"/>
                <a:gd name="T64" fmla="*/ 120 w 128"/>
                <a:gd name="T65" fmla="*/ 144 h 192"/>
                <a:gd name="T66" fmla="*/ 120 w 128"/>
                <a:gd name="T67" fmla="*/ 158 h 192"/>
                <a:gd name="T68" fmla="*/ 114 w 128"/>
                <a:gd name="T69" fmla="*/ 166 h 192"/>
                <a:gd name="T70" fmla="*/ 110 w 128"/>
                <a:gd name="T71" fmla="*/ 166 h 192"/>
                <a:gd name="T72" fmla="*/ 102 w 128"/>
                <a:gd name="T73" fmla="*/ 164 h 192"/>
                <a:gd name="T74" fmla="*/ 100 w 128"/>
                <a:gd name="T75" fmla="*/ 86 h 192"/>
                <a:gd name="T76" fmla="*/ 98 w 128"/>
                <a:gd name="T77" fmla="*/ 80 h 192"/>
                <a:gd name="T78" fmla="*/ 92 w 128"/>
                <a:gd name="T79" fmla="*/ 74 h 192"/>
                <a:gd name="T80" fmla="*/ 70 w 128"/>
                <a:gd name="T81" fmla="*/ 74 h 192"/>
                <a:gd name="T82" fmla="*/ 70 w 128"/>
                <a:gd name="T83" fmla="*/ 14 h 192"/>
                <a:gd name="T84" fmla="*/ 70 w 128"/>
                <a:gd name="T85" fmla="*/ 8 h 192"/>
                <a:gd name="T86" fmla="*/ 62 w 128"/>
                <a:gd name="T87" fmla="*/ 0 h 192"/>
                <a:gd name="T88" fmla="*/ 12 w 128"/>
                <a:gd name="T89" fmla="*/ 0 h 192"/>
                <a:gd name="T90" fmla="*/ 8 w 128"/>
                <a:gd name="T91" fmla="*/ 0 h 192"/>
                <a:gd name="T92" fmla="*/ 0 w 128"/>
                <a:gd name="T93" fmla="*/ 8 h 192"/>
                <a:gd name="T94" fmla="*/ 0 w 128"/>
                <a:gd name="T95" fmla="*/ 30 h 192"/>
                <a:gd name="T96" fmla="*/ 0 w 128"/>
                <a:gd name="T97" fmla="*/ 192 h 192"/>
                <a:gd name="T98" fmla="*/ 70 w 128"/>
                <a:gd name="T99" fmla="*/ 130 h 192"/>
                <a:gd name="T100" fmla="*/ 88 w 128"/>
                <a:gd name="T101" fmla="*/ 82 h 192"/>
                <a:gd name="T102" fmla="*/ 90 w 128"/>
                <a:gd name="T103" fmla="*/ 82 h 192"/>
                <a:gd name="T104" fmla="*/ 92 w 128"/>
                <a:gd name="T105"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92">
                  <a:moveTo>
                    <a:pt x="60" y="50"/>
                  </a:moveTo>
                  <a:lnTo>
                    <a:pt x="60" y="50"/>
                  </a:lnTo>
                  <a:lnTo>
                    <a:pt x="60" y="52"/>
                  </a:lnTo>
                  <a:lnTo>
                    <a:pt x="58" y="54"/>
                  </a:lnTo>
                  <a:lnTo>
                    <a:pt x="12" y="54"/>
                  </a:lnTo>
                  <a:lnTo>
                    <a:pt x="12" y="54"/>
                  </a:lnTo>
                  <a:lnTo>
                    <a:pt x="10" y="52"/>
                  </a:lnTo>
                  <a:lnTo>
                    <a:pt x="10" y="50"/>
                  </a:lnTo>
                  <a:lnTo>
                    <a:pt x="10" y="14"/>
                  </a:lnTo>
                  <a:lnTo>
                    <a:pt x="10" y="14"/>
                  </a:lnTo>
                  <a:lnTo>
                    <a:pt x="10" y="12"/>
                  </a:lnTo>
                  <a:lnTo>
                    <a:pt x="12" y="10"/>
                  </a:lnTo>
                  <a:lnTo>
                    <a:pt x="58" y="10"/>
                  </a:lnTo>
                  <a:lnTo>
                    <a:pt x="58" y="10"/>
                  </a:lnTo>
                  <a:lnTo>
                    <a:pt x="60" y="12"/>
                  </a:lnTo>
                  <a:lnTo>
                    <a:pt x="60" y="14"/>
                  </a:lnTo>
                  <a:lnTo>
                    <a:pt x="60" y="50"/>
                  </a:lnTo>
                  <a:close/>
                  <a:moveTo>
                    <a:pt x="112" y="52"/>
                  </a:moveTo>
                  <a:lnTo>
                    <a:pt x="108" y="52"/>
                  </a:lnTo>
                  <a:lnTo>
                    <a:pt x="108" y="52"/>
                  </a:lnTo>
                  <a:lnTo>
                    <a:pt x="106" y="52"/>
                  </a:lnTo>
                  <a:lnTo>
                    <a:pt x="106" y="48"/>
                  </a:lnTo>
                  <a:lnTo>
                    <a:pt x="106" y="36"/>
                  </a:lnTo>
                  <a:lnTo>
                    <a:pt x="106" y="36"/>
                  </a:lnTo>
                  <a:lnTo>
                    <a:pt x="110" y="42"/>
                  </a:lnTo>
                  <a:lnTo>
                    <a:pt x="110" y="42"/>
                  </a:lnTo>
                  <a:lnTo>
                    <a:pt x="112" y="46"/>
                  </a:lnTo>
                  <a:lnTo>
                    <a:pt x="112" y="48"/>
                  </a:lnTo>
                  <a:lnTo>
                    <a:pt x="112" y="52"/>
                  </a:lnTo>
                  <a:close/>
                  <a:moveTo>
                    <a:pt x="92" y="160"/>
                  </a:moveTo>
                  <a:lnTo>
                    <a:pt x="92" y="160"/>
                  </a:lnTo>
                  <a:lnTo>
                    <a:pt x="94" y="164"/>
                  </a:lnTo>
                  <a:lnTo>
                    <a:pt x="96" y="170"/>
                  </a:lnTo>
                  <a:lnTo>
                    <a:pt x="102" y="174"/>
                  </a:lnTo>
                  <a:lnTo>
                    <a:pt x="110" y="174"/>
                  </a:lnTo>
                  <a:lnTo>
                    <a:pt x="110" y="174"/>
                  </a:lnTo>
                  <a:lnTo>
                    <a:pt x="118" y="172"/>
                  </a:lnTo>
                  <a:lnTo>
                    <a:pt x="124" y="168"/>
                  </a:lnTo>
                  <a:lnTo>
                    <a:pt x="128" y="164"/>
                  </a:lnTo>
                  <a:lnTo>
                    <a:pt x="128" y="158"/>
                  </a:lnTo>
                  <a:lnTo>
                    <a:pt x="128" y="158"/>
                  </a:lnTo>
                  <a:lnTo>
                    <a:pt x="128" y="144"/>
                  </a:lnTo>
                  <a:lnTo>
                    <a:pt x="124" y="126"/>
                  </a:lnTo>
                  <a:lnTo>
                    <a:pt x="124" y="126"/>
                  </a:lnTo>
                  <a:lnTo>
                    <a:pt x="120" y="106"/>
                  </a:lnTo>
                  <a:lnTo>
                    <a:pt x="120" y="50"/>
                  </a:lnTo>
                  <a:lnTo>
                    <a:pt x="120" y="50"/>
                  </a:lnTo>
                  <a:lnTo>
                    <a:pt x="120" y="46"/>
                  </a:lnTo>
                  <a:lnTo>
                    <a:pt x="116" y="38"/>
                  </a:lnTo>
                  <a:lnTo>
                    <a:pt x="116" y="38"/>
                  </a:lnTo>
                  <a:lnTo>
                    <a:pt x="104" y="24"/>
                  </a:lnTo>
                  <a:lnTo>
                    <a:pt x="90" y="10"/>
                  </a:lnTo>
                  <a:lnTo>
                    <a:pt x="86" y="16"/>
                  </a:lnTo>
                  <a:lnTo>
                    <a:pt x="86" y="16"/>
                  </a:lnTo>
                  <a:lnTo>
                    <a:pt x="96" y="26"/>
                  </a:lnTo>
                  <a:lnTo>
                    <a:pt x="96" y="50"/>
                  </a:lnTo>
                  <a:lnTo>
                    <a:pt x="96" y="50"/>
                  </a:lnTo>
                  <a:lnTo>
                    <a:pt x="96" y="56"/>
                  </a:lnTo>
                  <a:lnTo>
                    <a:pt x="100" y="58"/>
                  </a:lnTo>
                  <a:lnTo>
                    <a:pt x="106" y="62"/>
                  </a:lnTo>
                  <a:lnTo>
                    <a:pt x="112" y="62"/>
                  </a:lnTo>
                  <a:lnTo>
                    <a:pt x="112" y="106"/>
                  </a:lnTo>
                  <a:lnTo>
                    <a:pt x="112" y="106"/>
                  </a:lnTo>
                  <a:lnTo>
                    <a:pt x="116" y="128"/>
                  </a:lnTo>
                  <a:lnTo>
                    <a:pt x="116" y="128"/>
                  </a:lnTo>
                  <a:lnTo>
                    <a:pt x="120" y="144"/>
                  </a:lnTo>
                  <a:lnTo>
                    <a:pt x="120" y="158"/>
                  </a:lnTo>
                  <a:lnTo>
                    <a:pt x="120" y="158"/>
                  </a:lnTo>
                  <a:lnTo>
                    <a:pt x="118" y="162"/>
                  </a:lnTo>
                  <a:lnTo>
                    <a:pt x="114" y="166"/>
                  </a:lnTo>
                  <a:lnTo>
                    <a:pt x="110" y="166"/>
                  </a:lnTo>
                  <a:lnTo>
                    <a:pt x="110" y="166"/>
                  </a:lnTo>
                  <a:lnTo>
                    <a:pt x="106" y="166"/>
                  </a:lnTo>
                  <a:lnTo>
                    <a:pt x="102" y="164"/>
                  </a:lnTo>
                  <a:lnTo>
                    <a:pt x="100" y="160"/>
                  </a:lnTo>
                  <a:lnTo>
                    <a:pt x="100" y="86"/>
                  </a:lnTo>
                  <a:lnTo>
                    <a:pt x="100" y="86"/>
                  </a:lnTo>
                  <a:lnTo>
                    <a:pt x="98" y="80"/>
                  </a:lnTo>
                  <a:lnTo>
                    <a:pt x="96" y="76"/>
                  </a:lnTo>
                  <a:lnTo>
                    <a:pt x="92" y="74"/>
                  </a:lnTo>
                  <a:lnTo>
                    <a:pt x="90" y="74"/>
                  </a:lnTo>
                  <a:lnTo>
                    <a:pt x="70" y="74"/>
                  </a:lnTo>
                  <a:lnTo>
                    <a:pt x="70" y="30"/>
                  </a:lnTo>
                  <a:lnTo>
                    <a:pt x="70" y="14"/>
                  </a:lnTo>
                  <a:lnTo>
                    <a:pt x="70" y="14"/>
                  </a:lnTo>
                  <a:lnTo>
                    <a:pt x="70" y="8"/>
                  </a:lnTo>
                  <a:lnTo>
                    <a:pt x="66" y="4"/>
                  </a:lnTo>
                  <a:lnTo>
                    <a:pt x="62" y="0"/>
                  </a:lnTo>
                  <a:lnTo>
                    <a:pt x="58" y="0"/>
                  </a:lnTo>
                  <a:lnTo>
                    <a:pt x="12" y="0"/>
                  </a:lnTo>
                  <a:lnTo>
                    <a:pt x="12" y="0"/>
                  </a:lnTo>
                  <a:lnTo>
                    <a:pt x="8" y="0"/>
                  </a:lnTo>
                  <a:lnTo>
                    <a:pt x="4" y="4"/>
                  </a:lnTo>
                  <a:lnTo>
                    <a:pt x="0" y="8"/>
                  </a:lnTo>
                  <a:lnTo>
                    <a:pt x="0" y="14"/>
                  </a:lnTo>
                  <a:lnTo>
                    <a:pt x="0" y="30"/>
                  </a:lnTo>
                  <a:lnTo>
                    <a:pt x="0" y="130"/>
                  </a:lnTo>
                  <a:lnTo>
                    <a:pt x="0" y="192"/>
                  </a:lnTo>
                  <a:lnTo>
                    <a:pt x="70" y="192"/>
                  </a:lnTo>
                  <a:lnTo>
                    <a:pt x="70" y="130"/>
                  </a:lnTo>
                  <a:lnTo>
                    <a:pt x="70" y="82"/>
                  </a:lnTo>
                  <a:lnTo>
                    <a:pt x="88" y="82"/>
                  </a:lnTo>
                  <a:lnTo>
                    <a:pt x="88" y="82"/>
                  </a:lnTo>
                  <a:lnTo>
                    <a:pt x="90" y="82"/>
                  </a:lnTo>
                  <a:lnTo>
                    <a:pt x="92" y="86"/>
                  </a:lnTo>
                  <a:lnTo>
                    <a:pt x="92" y="160"/>
                  </a:lnTo>
                  <a:close/>
                </a:path>
              </a:pathLst>
            </a:custGeom>
            <a:solidFill>
              <a:srgbClr val="FF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116" name="Group 258"/>
          <p:cNvGrpSpPr>
            <a:grpSpLocks noChangeAspect="1"/>
          </p:cNvGrpSpPr>
          <p:nvPr/>
        </p:nvGrpSpPr>
        <p:grpSpPr>
          <a:xfrm>
            <a:off x="6489942" y="2566700"/>
            <a:ext cx="1994361" cy="1102943"/>
            <a:chOff x="4836882" y="2482908"/>
            <a:chExt cx="937259" cy="518333"/>
          </a:xfrm>
        </p:grpSpPr>
        <p:sp>
          <p:nvSpPr>
            <p:cNvPr id="117" name="Freeform 59"/>
            <p:cNvSpPr>
              <a:spLocks/>
            </p:cNvSpPr>
            <p:nvPr/>
          </p:nvSpPr>
          <p:spPr bwMode="auto">
            <a:xfrm>
              <a:off x="4868834" y="2482908"/>
              <a:ext cx="440228" cy="514783"/>
            </a:xfrm>
            <a:custGeom>
              <a:avLst/>
              <a:gdLst>
                <a:gd name="T0" fmla="*/ 98 w 248"/>
                <a:gd name="T1" fmla="*/ 290 h 290"/>
                <a:gd name="T2" fmla="*/ 98 w 248"/>
                <a:gd name="T3" fmla="*/ 288 h 290"/>
                <a:gd name="T4" fmla="*/ 120 w 248"/>
                <a:gd name="T5" fmla="*/ 288 h 290"/>
                <a:gd name="T6" fmla="*/ 144 w 248"/>
                <a:gd name="T7" fmla="*/ 288 h 290"/>
                <a:gd name="T8" fmla="*/ 156 w 248"/>
                <a:gd name="T9" fmla="*/ 288 h 290"/>
                <a:gd name="T10" fmla="*/ 162 w 248"/>
                <a:gd name="T11" fmla="*/ 288 h 290"/>
                <a:gd name="T12" fmla="*/ 182 w 248"/>
                <a:gd name="T13" fmla="*/ 288 h 290"/>
                <a:gd name="T14" fmla="*/ 198 w 248"/>
                <a:gd name="T15" fmla="*/ 288 h 290"/>
                <a:gd name="T16" fmla="*/ 218 w 248"/>
                <a:gd name="T17" fmla="*/ 288 h 290"/>
                <a:gd name="T18" fmla="*/ 248 w 248"/>
                <a:gd name="T19" fmla="*/ 288 h 290"/>
                <a:gd name="T20" fmla="*/ 248 w 248"/>
                <a:gd name="T21" fmla="*/ 286 h 290"/>
                <a:gd name="T22" fmla="*/ 248 w 248"/>
                <a:gd name="T23" fmla="*/ 190 h 290"/>
                <a:gd name="T24" fmla="*/ 248 w 248"/>
                <a:gd name="T25" fmla="*/ 134 h 290"/>
                <a:gd name="T26" fmla="*/ 218 w 248"/>
                <a:gd name="T27" fmla="*/ 134 h 290"/>
                <a:gd name="T28" fmla="*/ 218 w 248"/>
                <a:gd name="T29" fmla="*/ 0 h 290"/>
                <a:gd name="T30" fmla="*/ 198 w 248"/>
                <a:gd name="T31" fmla="*/ 0 h 290"/>
                <a:gd name="T32" fmla="*/ 198 w 248"/>
                <a:gd name="T33" fmla="*/ 134 h 290"/>
                <a:gd name="T34" fmla="*/ 182 w 248"/>
                <a:gd name="T35" fmla="*/ 134 h 290"/>
                <a:gd name="T36" fmla="*/ 182 w 248"/>
                <a:gd name="T37" fmla="*/ 0 h 290"/>
                <a:gd name="T38" fmla="*/ 162 w 248"/>
                <a:gd name="T39" fmla="*/ 0 h 290"/>
                <a:gd name="T40" fmla="*/ 162 w 248"/>
                <a:gd name="T41" fmla="*/ 134 h 290"/>
                <a:gd name="T42" fmla="*/ 144 w 248"/>
                <a:gd name="T43" fmla="*/ 134 h 290"/>
                <a:gd name="T44" fmla="*/ 144 w 248"/>
                <a:gd name="T45" fmla="*/ 190 h 290"/>
                <a:gd name="T46" fmla="*/ 120 w 248"/>
                <a:gd name="T47" fmla="*/ 190 h 290"/>
                <a:gd name="T48" fmla="*/ 120 w 248"/>
                <a:gd name="T49" fmla="*/ 210 h 290"/>
                <a:gd name="T50" fmla="*/ 98 w 248"/>
                <a:gd name="T51" fmla="*/ 210 h 290"/>
                <a:gd name="T52" fmla="*/ 98 w 248"/>
                <a:gd name="T53" fmla="*/ 186 h 290"/>
                <a:gd name="T54" fmla="*/ 98 w 248"/>
                <a:gd name="T55" fmla="*/ 186 h 290"/>
                <a:gd name="T56" fmla="*/ 96 w 248"/>
                <a:gd name="T57" fmla="*/ 182 h 290"/>
                <a:gd name="T58" fmla="*/ 94 w 248"/>
                <a:gd name="T59" fmla="*/ 180 h 290"/>
                <a:gd name="T60" fmla="*/ 84 w 248"/>
                <a:gd name="T61" fmla="*/ 176 h 290"/>
                <a:gd name="T62" fmla="*/ 68 w 248"/>
                <a:gd name="T63" fmla="*/ 172 h 290"/>
                <a:gd name="T64" fmla="*/ 48 w 248"/>
                <a:gd name="T65" fmla="*/ 172 h 290"/>
                <a:gd name="T66" fmla="*/ 48 w 248"/>
                <a:gd name="T67" fmla="*/ 172 h 290"/>
                <a:gd name="T68" fmla="*/ 30 w 248"/>
                <a:gd name="T69" fmla="*/ 172 h 290"/>
                <a:gd name="T70" fmla="*/ 14 w 248"/>
                <a:gd name="T71" fmla="*/ 176 h 290"/>
                <a:gd name="T72" fmla="*/ 4 w 248"/>
                <a:gd name="T73" fmla="*/ 180 h 290"/>
                <a:gd name="T74" fmla="*/ 0 w 248"/>
                <a:gd name="T75" fmla="*/ 182 h 290"/>
                <a:gd name="T76" fmla="*/ 0 w 248"/>
                <a:gd name="T77" fmla="*/ 186 h 290"/>
                <a:gd name="T78" fmla="*/ 0 w 248"/>
                <a:gd name="T79" fmla="*/ 286 h 290"/>
                <a:gd name="T80" fmla="*/ 0 w 248"/>
                <a:gd name="T81" fmla="*/ 290 h 290"/>
                <a:gd name="T82" fmla="*/ 98 w 248"/>
                <a:gd name="T83"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290">
                  <a:moveTo>
                    <a:pt x="98" y="290"/>
                  </a:moveTo>
                  <a:lnTo>
                    <a:pt x="98" y="288"/>
                  </a:lnTo>
                  <a:lnTo>
                    <a:pt x="120" y="288"/>
                  </a:lnTo>
                  <a:lnTo>
                    <a:pt x="144" y="288"/>
                  </a:lnTo>
                  <a:lnTo>
                    <a:pt x="156" y="288"/>
                  </a:lnTo>
                  <a:lnTo>
                    <a:pt x="162" y="288"/>
                  </a:lnTo>
                  <a:lnTo>
                    <a:pt x="182" y="288"/>
                  </a:lnTo>
                  <a:lnTo>
                    <a:pt x="198" y="288"/>
                  </a:lnTo>
                  <a:lnTo>
                    <a:pt x="218" y="288"/>
                  </a:lnTo>
                  <a:lnTo>
                    <a:pt x="248" y="288"/>
                  </a:lnTo>
                  <a:lnTo>
                    <a:pt x="248" y="286"/>
                  </a:lnTo>
                  <a:lnTo>
                    <a:pt x="248" y="190"/>
                  </a:lnTo>
                  <a:lnTo>
                    <a:pt x="248" y="134"/>
                  </a:lnTo>
                  <a:lnTo>
                    <a:pt x="218" y="134"/>
                  </a:lnTo>
                  <a:lnTo>
                    <a:pt x="218" y="0"/>
                  </a:lnTo>
                  <a:lnTo>
                    <a:pt x="198" y="0"/>
                  </a:lnTo>
                  <a:lnTo>
                    <a:pt x="198" y="134"/>
                  </a:lnTo>
                  <a:lnTo>
                    <a:pt x="182" y="134"/>
                  </a:lnTo>
                  <a:lnTo>
                    <a:pt x="182" y="0"/>
                  </a:lnTo>
                  <a:lnTo>
                    <a:pt x="162" y="0"/>
                  </a:lnTo>
                  <a:lnTo>
                    <a:pt x="162" y="134"/>
                  </a:lnTo>
                  <a:lnTo>
                    <a:pt x="144" y="134"/>
                  </a:lnTo>
                  <a:lnTo>
                    <a:pt x="144" y="190"/>
                  </a:lnTo>
                  <a:lnTo>
                    <a:pt x="120" y="190"/>
                  </a:lnTo>
                  <a:lnTo>
                    <a:pt x="120" y="210"/>
                  </a:lnTo>
                  <a:lnTo>
                    <a:pt x="98" y="210"/>
                  </a:lnTo>
                  <a:lnTo>
                    <a:pt x="98" y="186"/>
                  </a:lnTo>
                  <a:lnTo>
                    <a:pt x="98" y="186"/>
                  </a:lnTo>
                  <a:lnTo>
                    <a:pt x="96" y="182"/>
                  </a:lnTo>
                  <a:lnTo>
                    <a:pt x="94" y="180"/>
                  </a:lnTo>
                  <a:lnTo>
                    <a:pt x="84" y="176"/>
                  </a:lnTo>
                  <a:lnTo>
                    <a:pt x="68" y="172"/>
                  </a:lnTo>
                  <a:lnTo>
                    <a:pt x="48" y="172"/>
                  </a:lnTo>
                  <a:lnTo>
                    <a:pt x="48" y="172"/>
                  </a:lnTo>
                  <a:lnTo>
                    <a:pt x="30" y="172"/>
                  </a:lnTo>
                  <a:lnTo>
                    <a:pt x="14" y="176"/>
                  </a:lnTo>
                  <a:lnTo>
                    <a:pt x="4" y="180"/>
                  </a:lnTo>
                  <a:lnTo>
                    <a:pt x="0" y="182"/>
                  </a:lnTo>
                  <a:lnTo>
                    <a:pt x="0" y="186"/>
                  </a:lnTo>
                  <a:lnTo>
                    <a:pt x="0" y="286"/>
                  </a:lnTo>
                  <a:lnTo>
                    <a:pt x="0" y="290"/>
                  </a:lnTo>
                  <a:lnTo>
                    <a:pt x="98" y="2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8" name="Freeform 60"/>
            <p:cNvSpPr>
              <a:spLocks noEditPoints="1"/>
            </p:cNvSpPr>
            <p:nvPr/>
          </p:nvSpPr>
          <p:spPr bwMode="auto">
            <a:xfrm>
              <a:off x="5333913" y="2497109"/>
              <a:ext cx="440228" cy="504132"/>
            </a:xfrm>
            <a:custGeom>
              <a:avLst/>
              <a:gdLst>
                <a:gd name="T0" fmla="*/ 158 w 248"/>
                <a:gd name="T1" fmla="*/ 142 h 284"/>
                <a:gd name="T2" fmla="*/ 188 w 248"/>
                <a:gd name="T3" fmla="*/ 80 h 284"/>
                <a:gd name="T4" fmla="*/ 190 w 248"/>
                <a:gd name="T5" fmla="*/ 78 h 284"/>
                <a:gd name="T6" fmla="*/ 190 w 248"/>
                <a:gd name="T7" fmla="*/ 74 h 284"/>
                <a:gd name="T8" fmla="*/ 186 w 248"/>
                <a:gd name="T9" fmla="*/ 70 h 284"/>
                <a:gd name="T10" fmla="*/ 132 w 248"/>
                <a:gd name="T11" fmla="*/ 30 h 284"/>
                <a:gd name="T12" fmla="*/ 138 w 248"/>
                <a:gd name="T13" fmla="*/ 24 h 284"/>
                <a:gd name="T14" fmla="*/ 140 w 248"/>
                <a:gd name="T15" fmla="*/ 16 h 284"/>
                <a:gd name="T16" fmla="*/ 134 w 248"/>
                <a:gd name="T17" fmla="*/ 4 h 284"/>
                <a:gd name="T18" fmla="*/ 122 w 248"/>
                <a:gd name="T19" fmla="*/ 0 h 284"/>
                <a:gd name="T20" fmla="*/ 116 w 248"/>
                <a:gd name="T21" fmla="*/ 0 h 284"/>
                <a:gd name="T22" fmla="*/ 108 w 248"/>
                <a:gd name="T23" fmla="*/ 10 h 284"/>
                <a:gd name="T24" fmla="*/ 106 w 248"/>
                <a:gd name="T25" fmla="*/ 16 h 284"/>
                <a:gd name="T26" fmla="*/ 114 w 248"/>
                <a:gd name="T27" fmla="*/ 30 h 284"/>
                <a:gd name="T28" fmla="*/ 58 w 248"/>
                <a:gd name="T29" fmla="*/ 70 h 284"/>
                <a:gd name="T30" fmla="*/ 56 w 248"/>
                <a:gd name="T31" fmla="*/ 70 h 284"/>
                <a:gd name="T32" fmla="*/ 54 w 248"/>
                <a:gd name="T33" fmla="*/ 74 h 284"/>
                <a:gd name="T34" fmla="*/ 56 w 248"/>
                <a:gd name="T35" fmla="*/ 80 h 284"/>
                <a:gd name="T36" fmla="*/ 88 w 248"/>
                <a:gd name="T37" fmla="*/ 142 h 284"/>
                <a:gd name="T38" fmla="*/ 6 w 248"/>
                <a:gd name="T39" fmla="*/ 142 h 284"/>
                <a:gd name="T40" fmla="*/ 0 w 248"/>
                <a:gd name="T41" fmla="*/ 146 h 284"/>
                <a:gd name="T42" fmla="*/ 0 w 248"/>
                <a:gd name="T43" fmla="*/ 150 h 284"/>
                <a:gd name="T44" fmla="*/ 80 w 248"/>
                <a:gd name="T45" fmla="*/ 180 h 284"/>
                <a:gd name="T46" fmla="*/ 58 w 248"/>
                <a:gd name="T47" fmla="*/ 280 h 284"/>
                <a:gd name="T48" fmla="*/ 72 w 248"/>
                <a:gd name="T49" fmla="*/ 284 h 284"/>
                <a:gd name="T50" fmla="*/ 122 w 248"/>
                <a:gd name="T51" fmla="*/ 226 h 284"/>
                <a:gd name="T52" fmla="*/ 174 w 248"/>
                <a:gd name="T53" fmla="*/ 284 h 284"/>
                <a:gd name="T54" fmla="*/ 188 w 248"/>
                <a:gd name="T55" fmla="*/ 280 h 284"/>
                <a:gd name="T56" fmla="*/ 166 w 248"/>
                <a:gd name="T57" fmla="*/ 180 h 284"/>
                <a:gd name="T58" fmla="*/ 244 w 248"/>
                <a:gd name="T59" fmla="*/ 152 h 284"/>
                <a:gd name="T60" fmla="*/ 248 w 248"/>
                <a:gd name="T61" fmla="*/ 146 h 284"/>
                <a:gd name="T62" fmla="*/ 246 w 248"/>
                <a:gd name="T63" fmla="*/ 144 h 284"/>
                <a:gd name="T64" fmla="*/ 242 w 248"/>
                <a:gd name="T65" fmla="*/ 142 h 284"/>
                <a:gd name="T66" fmla="*/ 134 w 248"/>
                <a:gd name="T67" fmla="*/ 166 h 284"/>
                <a:gd name="T68" fmla="*/ 150 w 248"/>
                <a:gd name="T69" fmla="*/ 174 h 284"/>
                <a:gd name="T70" fmla="*/ 144 w 248"/>
                <a:gd name="T71" fmla="*/ 86 h 284"/>
                <a:gd name="T72" fmla="*/ 156 w 248"/>
                <a:gd name="T73" fmla="*/ 80 h 284"/>
                <a:gd name="T74" fmla="*/ 126 w 248"/>
                <a:gd name="T75" fmla="*/ 70 h 284"/>
                <a:gd name="T76" fmla="*/ 122 w 248"/>
                <a:gd name="T77" fmla="*/ 54 h 284"/>
                <a:gd name="T78" fmla="*/ 128 w 248"/>
                <a:gd name="T79" fmla="*/ 80 h 284"/>
                <a:gd name="T80" fmla="*/ 122 w 248"/>
                <a:gd name="T81" fmla="*/ 94 h 284"/>
                <a:gd name="T82" fmla="*/ 116 w 248"/>
                <a:gd name="T83" fmla="*/ 80 h 284"/>
                <a:gd name="T84" fmla="*/ 120 w 248"/>
                <a:gd name="T85" fmla="*/ 106 h 284"/>
                <a:gd name="T86" fmla="*/ 122 w 248"/>
                <a:gd name="T87" fmla="*/ 106 h 284"/>
                <a:gd name="T88" fmla="*/ 124 w 248"/>
                <a:gd name="T89" fmla="*/ 106 h 284"/>
                <a:gd name="T90" fmla="*/ 142 w 248"/>
                <a:gd name="T91" fmla="*/ 142 h 284"/>
                <a:gd name="T92" fmla="*/ 112 w 248"/>
                <a:gd name="T93" fmla="*/ 102 h 284"/>
                <a:gd name="T94" fmla="*/ 122 w 248"/>
                <a:gd name="T95" fmla="*/ 158 h 284"/>
                <a:gd name="T96" fmla="*/ 134 w 248"/>
                <a:gd name="T97" fmla="*/ 152 h 284"/>
                <a:gd name="T98" fmla="*/ 102 w 248"/>
                <a:gd name="T99" fmla="*/ 80 h 284"/>
                <a:gd name="T100" fmla="*/ 88 w 248"/>
                <a:gd name="T101" fmla="*/ 80 h 284"/>
                <a:gd name="T102" fmla="*/ 112 w 248"/>
                <a:gd name="T103" fmla="*/ 166 h 284"/>
                <a:gd name="T104" fmla="*/ 100 w 248"/>
                <a:gd name="T105" fmla="*/ 158 h 284"/>
                <a:gd name="T106" fmla="*/ 86 w 248"/>
                <a:gd name="T107" fmla="*/ 152 h 284"/>
                <a:gd name="T108" fmla="*/ 36 w 248"/>
                <a:gd name="T109" fmla="*/ 152 h 284"/>
                <a:gd name="T110" fmla="*/ 92 w 248"/>
                <a:gd name="T111" fmla="*/ 192 h 284"/>
                <a:gd name="T112" fmla="*/ 78 w 248"/>
                <a:gd name="T113" fmla="*/ 254 h 284"/>
                <a:gd name="T114" fmla="*/ 104 w 248"/>
                <a:gd name="T115" fmla="*/ 182 h 284"/>
                <a:gd name="T116" fmla="*/ 142 w 248"/>
                <a:gd name="T117" fmla="*/ 182 h 284"/>
                <a:gd name="T118" fmla="*/ 168 w 248"/>
                <a:gd name="T119" fmla="*/ 254 h 284"/>
                <a:gd name="T120" fmla="*/ 154 w 248"/>
                <a:gd name="T121" fmla="*/ 192 h 284"/>
                <a:gd name="T122" fmla="*/ 164 w 248"/>
                <a:gd name="T123" fmla="*/ 170 h 284"/>
                <a:gd name="T124" fmla="*/ 210 w 248"/>
                <a:gd name="T125" fmla="*/ 15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 h="284">
                  <a:moveTo>
                    <a:pt x="242" y="142"/>
                  </a:moveTo>
                  <a:lnTo>
                    <a:pt x="158" y="142"/>
                  </a:lnTo>
                  <a:lnTo>
                    <a:pt x="148" y="96"/>
                  </a:lnTo>
                  <a:lnTo>
                    <a:pt x="188" y="80"/>
                  </a:lnTo>
                  <a:lnTo>
                    <a:pt x="188" y="80"/>
                  </a:lnTo>
                  <a:lnTo>
                    <a:pt x="190" y="78"/>
                  </a:lnTo>
                  <a:lnTo>
                    <a:pt x="190" y="74"/>
                  </a:lnTo>
                  <a:lnTo>
                    <a:pt x="190" y="74"/>
                  </a:lnTo>
                  <a:lnTo>
                    <a:pt x="188" y="70"/>
                  </a:lnTo>
                  <a:lnTo>
                    <a:pt x="186" y="70"/>
                  </a:lnTo>
                  <a:lnTo>
                    <a:pt x="142" y="70"/>
                  </a:lnTo>
                  <a:lnTo>
                    <a:pt x="132" y="30"/>
                  </a:lnTo>
                  <a:lnTo>
                    <a:pt x="132" y="30"/>
                  </a:lnTo>
                  <a:lnTo>
                    <a:pt x="138" y="24"/>
                  </a:lnTo>
                  <a:lnTo>
                    <a:pt x="140" y="16"/>
                  </a:lnTo>
                  <a:lnTo>
                    <a:pt x="140" y="16"/>
                  </a:lnTo>
                  <a:lnTo>
                    <a:pt x="138" y="10"/>
                  </a:lnTo>
                  <a:lnTo>
                    <a:pt x="134" y="4"/>
                  </a:lnTo>
                  <a:lnTo>
                    <a:pt x="130" y="0"/>
                  </a:lnTo>
                  <a:lnTo>
                    <a:pt x="122" y="0"/>
                  </a:lnTo>
                  <a:lnTo>
                    <a:pt x="122" y="0"/>
                  </a:lnTo>
                  <a:lnTo>
                    <a:pt x="116" y="0"/>
                  </a:lnTo>
                  <a:lnTo>
                    <a:pt x="110" y="4"/>
                  </a:lnTo>
                  <a:lnTo>
                    <a:pt x="108" y="10"/>
                  </a:lnTo>
                  <a:lnTo>
                    <a:pt x="106" y="16"/>
                  </a:lnTo>
                  <a:lnTo>
                    <a:pt x="106" y="16"/>
                  </a:lnTo>
                  <a:lnTo>
                    <a:pt x="108" y="24"/>
                  </a:lnTo>
                  <a:lnTo>
                    <a:pt x="114" y="30"/>
                  </a:lnTo>
                  <a:lnTo>
                    <a:pt x="104" y="70"/>
                  </a:lnTo>
                  <a:lnTo>
                    <a:pt x="58" y="70"/>
                  </a:lnTo>
                  <a:lnTo>
                    <a:pt x="58" y="70"/>
                  </a:lnTo>
                  <a:lnTo>
                    <a:pt x="56" y="70"/>
                  </a:lnTo>
                  <a:lnTo>
                    <a:pt x="54" y="74"/>
                  </a:lnTo>
                  <a:lnTo>
                    <a:pt x="54" y="74"/>
                  </a:lnTo>
                  <a:lnTo>
                    <a:pt x="54" y="78"/>
                  </a:lnTo>
                  <a:lnTo>
                    <a:pt x="56" y="80"/>
                  </a:lnTo>
                  <a:lnTo>
                    <a:pt x="98" y="96"/>
                  </a:lnTo>
                  <a:lnTo>
                    <a:pt x="88" y="142"/>
                  </a:lnTo>
                  <a:lnTo>
                    <a:pt x="6" y="142"/>
                  </a:lnTo>
                  <a:lnTo>
                    <a:pt x="6" y="142"/>
                  </a:lnTo>
                  <a:lnTo>
                    <a:pt x="2" y="144"/>
                  </a:lnTo>
                  <a:lnTo>
                    <a:pt x="0" y="146"/>
                  </a:lnTo>
                  <a:lnTo>
                    <a:pt x="0" y="146"/>
                  </a:lnTo>
                  <a:lnTo>
                    <a:pt x="0" y="150"/>
                  </a:lnTo>
                  <a:lnTo>
                    <a:pt x="4" y="152"/>
                  </a:lnTo>
                  <a:lnTo>
                    <a:pt x="80" y="180"/>
                  </a:lnTo>
                  <a:lnTo>
                    <a:pt x="58" y="278"/>
                  </a:lnTo>
                  <a:lnTo>
                    <a:pt x="58" y="280"/>
                  </a:lnTo>
                  <a:lnTo>
                    <a:pt x="68" y="282"/>
                  </a:lnTo>
                  <a:lnTo>
                    <a:pt x="72" y="284"/>
                  </a:lnTo>
                  <a:lnTo>
                    <a:pt x="78" y="278"/>
                  </a:lnTo>
                  <a:lnTo>
                    <a:pt x="122" y="226"/>
                  </a:lnTo>
                  <a:lnTo>
                    <a:pt x="168" y="278"/>
                  </a:lnTo>
                  <a:lnTo>
                    <a:pt x="174" y="284"/>
                  </a:lnTo>
                  <a:lnTo>
                    <a:pt x="176" y="282"/>
                  </a:lnTo>
                  <a:lnTo>
                    <a:pt x="188" y="280"/>
                  </a:lnTo>
                  <a:lnTo>
                    <a:pt x="188" y="278"/>
                  </a:lnTo>
                  <a:lnTo>
                    <a:pt x="166" y="180"/>
                  </a:lnTo>
                  <a:lnTo>
                    <a:pt x="244" y="152"/>
                  </a:lnTo>
                  <a:lnTo>
                    <a:pt x="244" y="152"/>
                  </a:lnTo>
                  <a:lnTo>
                    <a:pt x="246" y="150"/>
                  </a:lnTo>
                  <a:lnTo>
                    <a:pt x="248" y="146"/>
                  </a:lnTo>
                  <a:lnTo>
                    <a:pt x="248" y="146"/>
                  </a:lnTo>
                  <a:lnTo>
                    <a:pt x="246" y="144"/>
                  </a:lnTo>
                  <a:lnTo>
                    <a:pt x="242" y="142"/>
                  </a:lnTo>
                  <a:lnTo>
                    <a:pt x="242" y="142"/>
                  </a:lnTo>
                  <a:close/>
                  <a:moveTo>
                    <a:pt x="150" y="174"/>
                  </a:moveTo>
                  <a:lnTo>
                    <a:pt x="134" y="166"/>
                  </a:lnTo>
                  <a:lnTo>
                    <a:pt x="146" y="158"/>
                  </a:lnTo>
                  <a:lnTo>
                    <a:pt x="150" y="174"/>
                  </a:lnTo>
                  <a:close/>
                  <a:moveTo>
                    <a:pt x="156" y="80"/>
                  </a:moveTo>
                  <a:lnTo>
                    <a:pt x="144" y="86"/>
                  </a:lnTo>
                  <a:lnTo>
                    <a:pt x="144" y="80"/>
                  </a:lnTo>
                  <a:lnTo>
                    <a:pt x="156" y="80"/>
                  </a:lnTo>
                  <a:close/>
                  <a:moveTo>
                    <a:pt x="122" y="54"/>
                  </a:moveTo>
                  <a:lnTo>
                    <a:pt x="126" y="70"/>
                  </a:lnTo>
                  <a:lnTo>
                    <a:pt x="120" y="70"/>
                  </a:lnTo>
                  <a:lnTo>
                    <a:pt x="122" y="54"/>
                  </a:lnTo>
                  <a:close/>
                  <a:moveTo>
                    <a:pt x="116" y="80"/>
                  </a:moveTo>
                  <a:lnTo>
                    <a:pt x="128" y="80"/>
                  </a:lnTo>
                  <a:lnTo>
                    <a:pt x="132" y="90"/>
                  </a:lnTo>
                  <a:lnTo>
                    <a:pt x="122" y="94"/>
                  </a:lnTo>
                  <a:lnTo>
                    <a:pt x="114" y="90"/>
                  </a:lnTo>
                  <a:lnTo>
                    <a:pt x="116" y="80"/>
                  </a:lnTo>
                  <a:close/>
                  <a:moveTo>
                    <a:pt x="112" y="102"/>
                  </a:moveTo>
                  <a:lnTo>
                    <a:pt x="120" y="106"/>
                  </a:lnTo>
                  <a:lnTo>
                    <a:pt x="120" y="106"/>
                  </a:lnTo>
                  <a:lnTo>
                    <a:pt x="122" y="106"/>
                  </a:lnTo>
                  <a:lnTo>
                    <a:pt x="122" y="106"/>
                  </a:lnTo>
                  <a:lnTo>
                    <a:pt x="124" y="106"/>
                  </a:lnTo>
                  <a:lnTo>
                    <a:pt x="134" y="102"/>
                  </a:lnTo>
                  <a:lnTo>
                    <a:pt x="142" y="142"/>
                  </a:lnTo>
                  <a:lnTo>
                    <a:pt x="104" y="142"/>
                  </a:lnTo>
                  <a:lnTo>
                    <a:pt x="112" y="102"/>
                  </a:lnTo>
                  <a:close/>
                  <a:moveTo>
                    <a:pt x="134" y="152"/>
                  </a:moveTo>
                  <a:lnTo>
                    <a:pt x="122" y="158"/>
                  </a:lnTo>
                  <a:lnTo>
                    <a:pt x="112" y="152"/>
                  </a:lnTo>
                  <a:lnTo>
                    <a:pt x="134" y="152"/>
                  </a:lnTo>
                  <a:close/>
                  <a:moveTo>
                    <a:pt x="88" y="80"/>
                  </a:moveTo>
                  <a:lnTo>
                    <a:pt x="102" y="80"/>
                  </a:lnTo>
                  <a:lnTo>
                    <a:pt x="100" y="86"/>
                  </a:lnTo>
                  <a:lnTo>
                    <a:pt x="88" y="80"/>
                  </a:lnTo>
                  <a:close/>
                  <a:moveTo>
                    <a:pt x="100" y="158"/>
                  </a:moveTo>
                  <a:lnTo>
                    <a:pt x="112" y="166"/>
                  </a:lnTo>
                  <a:lnTo>
                    <a:pt x="96" y="174"/>
                  </a:lnTo>
                  <a:lnTo>
                    <a:pt x="100" y="158"/>
                  </a:lnTo>
                  <a:close/>
                  <a:moveTo>
                    <a:pt x="36" y="152"/>
                  </a:moveTo>
                  <a:lnTo>
                    <a:pt x="86" y="152"/>
                  </a:lnTo>
                  <a:lnTo>
                    <a:pt x="82" y="170"/>
                  </a:lnTo>
                  <a:lnTo>
                    <a:pt x="36" y="152"/>
                  </a:lnTo>
                  <a:close/>
                  <a:moveTo>
                    <a:pt x="78" y="254"/>
                  </a:moveTo>
                  <a:lnTo>
                    <a:pt x="92" y="192"/>
                  </a:lnTo>
                  <a:lnTo>
                    <a:pt x="114" y="216"/>
                  </a:lnTo>
                  <a:lnTo>
                    <a:pt x="78" y="254"/>
                  </a:lnTo>
                  <a:close/>
                  <a:moveTo>
                    <a:pt x="122" y="204"/>
                  </a:moveTo>
                  <a:lnTo>
                    <a:pt x="104" y="182"/>
                  </a:lnTo>
                  <a:lnTo>
                    <a:pt x="122" y="172"/>
                  </a:lnTo>
                  <a:lnTo>
                    <a:pt x="142" y="182"/>
                  </a:lnTo>
                  <a:lnTo>
                    <a:pt x="122" y="204"/>
                  </a:lnTo>
                  <a:close/>
                  <a:moveTo>
                    <a:pt x="168" y="254"/>
                  </a:moveTo>
                  <a:lnTo>
                    <a:pt x="132" y="216"/>
                  </a:lnTo>
                  <a:lnTo>
                    <a:pt x="154" y="192"/>
                  </a:lnTo>
                  <a:lnTo>
                    <a:pt x="168" y="254"/>
                  </a:lnTo>
                  <a:close/>
                  <a:moveTo>
                    <a:pt x="164" y="170"/>
                  </a:moveTo>
                  <a:lnTo>
                    <a:pt x="160" y="152"/>
                  </a:lnTo>
                  <a:lnTo>
                    <a:pt x="210" y="152"/>
                  </a:lnTo>
                  <a:lnTo>
                    <a:pt x="164" y="17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9" name="Line 61"/>
            <p:cNvSpPr>
              <a:spLocks noChangeShapeType="1"/>
            </p:cNvSpPr>
            <p:nvPr/>
          </p:nvSpPr>
          <p:spPr bwMode="auto">
            <a:xfrm>
              <a:off x="4836882" y="2994140"/>
              <a:ext cx="923059" cy="0"/>
            </a:xfrm>
            <a:prstGeom prst="line">
              <a:avLst/>
            </a:prstGeom>
            <a:noFill/>
            <a:ln w="19050">
              <a:solidFill>
                <a:srgbClr val="7F7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120" name="Group 262"/>
          <p:cNvGrpSpPr>
            <a:grpSpLocks noChangeAspect="1"/>
          </p:cNvGrpSpPr>
          <p:nvPr/>
        </p:nvGrpSpPr>
        <p:grpSpPr>
          <a:xfrm>
            <a:off x="9717930" y="2309849"/>
            <a:ext cx="1095390" cy="1344684"/>
            <a:chOff x="6942166" y="2372851"/>
            <a:chExt cx="514783" cy="631940"/>
          </a:xfrm>
        </p:grpSpPr>
        <p:sp>
          <p:nvSpPr>
            <p:cNvPr id="121" name="Freeform 62"/>
            <p:cNvSpPr>
              <a:spLocks/>
            </p:cNvSpPr>
            <p:nvPr/>
          </p:nvSpPr>
          <p:spPr bwMode="auto">
            <a:xfrm>
              <a:off x="7091276" y="2759825"/>
              <a:ext cx="184612" cy="244966"/>
            </a:xfrm>
            <a:custGeom>
              <a:avLst/>
              <a:gdLst>
                <a:gd name="T0" fmla="*/ 88 w 104"/>
                <a:gd name="T1" fmla="*/ 0 h 138"/>
                <a:gd name="T2" fmla="*/ 16 w 104"/>
                <a:gd name="T3" fmla="*/ 0 h 138"/>
                <a:gd name="T4" fmla="*/ 16 w 104"/>
                <a:gd name="T5" fmla="*/ 0 h 138"/>
                <a:gd name="T6" fmla="*/ 18 w 104"/>
                <a:gd name="T7" fmla="*/ 14 h 138"/>
                <a:gd name="T8" fmla="*/ 20 w 104"/>
                <a:gd name="T9" fmla="*/ 36 h 138"/>
                <a:gd name="T10" fmla="*/ 20 w 104"/>
                <a:gd name="T11" fmla="*/ 36 h 138"/>
                <a:gd name="T12" fmla="*/ 18 w 104"/>
                <a:gd name="T13" fmla="*/ 58 h 138"/>
                <a:gd name="T14" fmla="*/ 16 w 104"/>
                <a:gd name="T15" fmla="*/ 82 h 138"/>
                <a:gd name="T16" fmla="*/ 10 w 104"/>
                <a:gd name="T17" fmla="*/ 110 h 138"/>
                <a:gd name="T18" fmla="*/ 0 w 104"/>
                <a:gd name="T19" fmla="*/ 138 h 138"/>
                <a:gd name="T20" fmla="*/ 104 w 104"/>
                <a:gd name="T21" fmla="*/ 138 h 138"/>
                <a:gd name="T22" fmla="*/ 104 w 104"/>
                <a:gd name="T23" fmla="*/ 138 h 138"/>
                <a:gd name="T24" fmla="*/ 94 w 104"/>
                <a:gd name="T25" fmla="*/ 110 h 138"/>
                <a:gd name="T26" fmla="*/ 88 w 104"/>
                <a:gd name="T27" fmla="*/ 82 h 138"/>
                <a:gd name="T28" fmla="*/ 86 w 104"/>
                <a:gd name="T29" fmla="*/ 58 h 138"/>
                <a:gd name="T30" fmla="*/ 84 w 104"/>
                <a:gd name="T31" fmla="*/ 36 h 138"/>
                <a:gd name="T32" fmla="*/ 84 w 104"/>
                <a:gd name="T33" fmla="*/ 36 h 138"/>
                <a:gd name="T34" fmla="*/ 86 w 104"/>
                <a:gd name="T35" fmla="*/ 14 h 138"/>
                <a:gd name="T36" fmla="*/ 88 w 10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38">
                  <a:moveTo>
                    <a:pt x="88" y="0"/>
                  </a:moveTo>
                  <a:lnTo>
                    <a:pt x="16" y="0"/>
                  </a:lnTo>
                  <a:lnTo>
                    <a:pt x="16" y="0"/>
                  </a:lnTo>
                  <a:lnTo>
                    <a:pt x="18" y="14"/>
                  </a:lnTo>
                  <a:lnTo>
                    <a:pt x="20" y="36"/>
                  </a:lnTo>
                  <a:lnTo>
                    <a:pt x="20" y="36"/>
                  </a:lnTo>
                  <a:lnTo>
                    <a:pt x="18" y="58"/>
                  </a:lnTo>
                  <a:lnTo>
                    <a:pt x="16" y="82"/>
                  </a:lnTo>
                  <a:lnTo>
                    <a:pt x="10" y="110"/>
                  </a:lnTo>
                  <a:lnTo>
                    <a:pt x="0" y="138"/>
                  </a:lnTo>
                  <a:lnTo>
                    <a:pt x="104" y="138"/>
                  </a:lnTo>
                  <a:lnTo>
                    <a:pt x="104" y="138"/>
                  </a:lnTo>
                  <a:lnTo>
                    <a:pt x="94" y="110"/>
                  </a:lnTo>
                  <a:lnTo>
                    <a:pt x="88" y="82"/>
                  </a:lnTo>
                  <a:lnTo>
                    <a:pt x="86" y="58"/>
                  </a:lnTo>
                  <a:lnTo>
                    <a:pt x="84" y="36"/>
                  </a:lnTo>
                  <a:lnTo>
                    <a:pt x="84" y="36"/>
                  </a:lnTo>
                  <a:lnTo>
                    <a:pt x="86" y="14"/>
                  </a:lnTo>
                  <a:lnTo>
                    <a:pt x="88" y="0"/>
                  </a:lnTo>
                  <a:close/>
                </a:path>
              </a:pathLst>
            </a:custGeom>
            <a:solidFill>
              <a:srgbClr val="FF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2" name="Freeform 63"/>
            <p:cNvSpPr>
              <a:spLocks/>
            </p:cNvSpPr>
            <p:nvPr/>
          </p:nvSpPr>
          <p:spPr bwMode="auto">
            <a:xfrm>
              <a:off x="7091276" y="2759825"/>
              <a:ext cx="184612" cy="244966"/>
            </a:xfrm>
            <a:custGeom>
              <a:avLst/>
              <a:gdLst>
                <a:gd name="T0" fmla="*/ 88 w 104"/>
                <a:gd name="T1" fmla="*/ 0 h 138"/>
                <a:gd name="T2" fmla="*/ 16 w 104"/>
                <a:gd name="T3" fmla="*/ 0 h 138"/>
                <a:gd name="T4" fmla="*/ 16 w 104"/>
                <a:gd name="T5" fmla="*/ 0 h 138"/>
                <a:gd name="T6" fmla="*/ 18 w 104"/>
                <a:gd name="T7" fmla="*/ 14 h 138"/>
                <a:gd name="T8" fmla="*/ 20 w 104"/>
                <a:gd name="T9" fmla="*/ 36 h 138"/>
                <a:gd name="T10" fmla="*/ 20 w 104"/>
                <a:gd name="T11" fmla="*/ 36 h 138"/>
                <a:gd name="T12" fmla="*/ 18 w 104"/>
                <a:gd name="T13" fmla="*/ 58 h 138"/>
                <a:gd name="T14" fmla="*/ 16 w 104"/>
                <a:gd name="T15" fmla="*/ 82 h 138"/>
                <a:gd name="T16" fmla="*/ 10 w 104"/>
                <a:gd name="T17" fmla="*/ 110 h 138"/>
                <a:gd name="T18" fmla="*/ 0 w 104"/>
                <a:gd name="T19" fmla="*/ 138 h 138"/>
                <a:gd name="T20" fmla="*/ 104 w 104"/>
                <a:gd name="T21" fmla="*/ 138 h 138"/>
                <a:gd name="T22" fmla="*/ 104 w 104"/>
                <a:gd name="T23" fmla="*/ 138 h 138"/>
                <a:gd name="T24" fmla="*/ 94 w 104"/>
                <a:gd name="T25" fmla="*/ 110 h 138"/>
                <a:gd name="T26" fmla="*/ 88 w 104"/>
                <a:gd name="T27" fmla="*/ 82 h 138"/>
                <a:gd name="T28" fmla="*/ 86 w 104"/>
                <a:gd name="T29" fmla="*/ 58 h 138"/>
                <a:gd name="T30" fmla="*/ 84 w 104"/>
                <a:gd name="T31" fmla="*/ 36 h 138"/>
                <a:gd name="T32" fmla="*/ 84 w 104"/>
                <a:gd name="T33" fmla="*/ 36 h 138"/>
                <a:gd name="T34" fmla="*/ 86 w 104"/>
                <a:gd name="T35" fmla="*/ 14 h 138"/>
                <a:gd name="T36" fmla="*/ 88 w 10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38">
                  <a:moveTo>
                    <a:pt x="88" y="0"/>
                  </a:moveTo>
                  <a:lnTo>
                    <a:pt x="16" y="0"/>
                  </a:lnTo>
                  <a:lnTo>
                    <a:pt x="16" y="0"/>
                  </a:lnTo>
                  <a:lnTo>
                    <a:pt x="18" y="14"/>
                  </a:lnTo>
                  <a:lnTo>
                    <a:pt x="20" y="36"/>
                  </a:lnTo>
                  <a:lnTo>
                    <a:pt x="20" y="36"/>
                  </a:lnTo>
                  <a:lnTo>
                    <a:pt x="18" y="58"/>
                  </a:lnTo>
                  <a:lnTo>
                    <a:pt x="16" y="82"/>
                  </a:lnTo>
                  <a:lnTo>
                    <a:pt x="10" y="110"/>
                  </a:lnTo>
                  <a:lnTo>
                    <a:pt x="0" y="138"/>
                  </a:lnTo>
                  <a:lnTo>
                    <a:pt x="104" y="138"/>
                  </a:lnTo>
                  <a:lnTo>
                    <a:pt x="104" y="138"/>
                  </a:lnTo>
                  <a:lnTo>
                    <a:pt x="94" y="110"/>
                  </a:lnTo>
                  <a:lnTo>
                    <a:pt x="88" y="82"/>
                  </a:lnTo>
                  <a:lnTo>
                    <a:pt x="86" y="58"/>
                  </a:lnTo>
                  <a:lnTo>
                    <a:pt x="84" y="36"/>
                  </a:lnTo>
                  <a:lnTo>
                    <a:pt x="84" y="36"/>
                  </a:lnTo>
                  <a:lnTo>
                    <a:pt x="86" y="14"/>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3" name="Freeform 64"/>
            <p:cNvSpPr>
              <a:spLocks/>
            </p:cNvSpPr>
            <p:nvPr/>
          </p:nvSpPr>
          <p:spPr bwMode="auto">
            <a:xfrm>
              <a:off x="7254586" y="2781127"/>
              <a:ext cx="202363" cy="223664"/>
            </a:xfrm>
            <a:custGeom>
              <a:avLst/>
              <a:gdLst>
                <a:gd name="T0" fmla="*/ 104 w 114"/>
                <a:gd name="T1" fmla="*/ 56 h 126"/>
                <a:gd name="T2" fmla="*/ 102 w 114"/>
                <a:gd name="T3" fmla="*/ 40 h 126"/>
                <a:gd name="T4" fmla="*/ 100 w 114"/>
                <a:gd name="T5" fmla="*/ 40 h 126"/>
                <a:gd name="T6" fmla="*/ 100 w 114"/>
                <a:gd name="T7" fmla="*/ 0 h 126"/>
                <a:gd name="T8" fmla="*/ 84 w 114"/>
                <a:gd name="T9" fmla="*/ 0 h 126"/>
                <a:gd name="T10" fmla="*/ 84 w 114"/>
                <a:gd name="T11" fmla="*/ 40 h 126"/>
                <a:gd name="T12" fmla="*/ 82 w 114"/>
                <a:gd name="T13" fmla="*/ 40 h 126"/>
                <a:gd name="T14" fmla="*/ 80 w 114"/>
                <a:gd name="T15" fmla="*/ 56 h 126"/>
                <a:gd name="T16" fmla="*/ 74 w 114"/>
                <a:gd name="T17" fmla="*/ 56 h 126"/>
                <a:gd name="T18" fmla="*/ 72 w 114"/>
                <a:gd name="T19" fmla="*/ 40 h 126"/>
                <a:gd name="T20" fmla="*/ 70 w 114"/>
                <a:gd name="T21" fmla="*/ 40 h 126"/>
                <a:gd name="T22" fmla="*/ 70 w 114"/>
                <a:gd name="T23" fmla="*/ 0 h 126"/>
                <a:gd name="T24" fmla="*/ 56 w 114"/>
                <a:gd name="T25" fmla="*/ 0 h 126"/>
                <a:gd name="T26" fmla="*/ 56 w 114"/>
                <a:gd name="T27" fmla="*/ 40 h 126"/>
                <a:gd name="T28" fmla="*/ 52 w 114"/>
                <a:gd name="T29" fmla="*/ 40 h 126"/>
                <a:gd name="T30" fmla="*/ 50 w 114"/>
                <a:gd name="T31" fmla="*/ 56 h 126"/>
                <a:gd name="T32" fmla="*/ 46 w 114"/>
                <a:gd name="T33" fmla="*/ 56 h 126"/>
                <a:gd name="T34" fmla="*/ 44 w 114"/>
                <a:gd name="T35" fmla="*/ 40 h 126"/>
                <a:gd name="T36" fmla="*/ 40 w 114"/>
                <a:gd name="T37" fmla="*/ 40 h 126"/>
                <a:gd name="T38" fmla="*/ 40 w 114"/>
                <a:gd name="T39" fmla="*/ 0 h 126"/>
                <a:gd name="T40" fmla="*/ 26 w 114"/>
                <a:gd name="T41" fmla="*/ 0 h 126"/>
                <a:gd name="T42" fmla="*/ 26 w 114"/>
                <a:gd name="T43" fmla="*/ 40 h 126"/>
                <a:gd name="T44" fmla="*/ 24 w 114"/>
                <a:gd name="T45" fmla="*/ 40 h 126"/>
                <a:gd name="T46" fmla="*/ 22 w 114"/>
                <a:gd name="T47" fmla="*/ 56 h 126"/>
                <a:gd name="T48" fmla="*/ 0 w 114"/>
                <a:gd name="T49" fmla="*/ 56 h 126"/>
                <a:gd name="T50" fmla="*/ 0 w 114"/>
                <a:gd name="T51" fmla="*/ 56 h 126"/>
                <a:gd name="T52" fmla="*/ 6 w 114"/>
                <a:gd name="T53" fmla="*/ 90 h 126"/>
                <a:gd name="T54" fmla="*/ 12 w 114"/>
                <a:gd name="T55" fmla="*/ 108 h 126"/>
                <a:gd name="T56" fmla="*/ 18 w 114"/>
                <a:gd name="T57" fmla="*/ 126 h 126"/>
                <a:gd name="T58" fmla="*/ 114 w 114"/>
                <a:gd name="T59" fmla="*/ 126 h 126"/>
                <a:gd name="T60" fmla="*/ 114 w 114"/>
                <a:gd name="T61" fmla="*/ 56 h 126"/>
                <a:gd name="T62" fmla="*/ 104 w 114"/>
                <a:gd name="T63" fmla="*/ 5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26">
                  <a:moveTo>
                    <a:pt x="104" y="56"/>
                  </a:moveTo>
                  <a:lnTo>
                    <a:pt x="102" y="40"/>
                  </a:lnTo>
                  <a:lnTo>
                    <a:pt x="100" y="40"/>
                  </a:lnTo>
                  <a:lnTo>
                    <a:pt x="100" y="0"/>
                  </a:lnTo>
                  <a:lnTo>
                    <a:pt x="84" y="0"/>
                  </a:lnTo>
                  <a:lnTo>
                    <a:pt x="84" y="40"/>
                  </a:lnTo>
                  <a:lnTo>
                    <a:pt x="82" y="40"/>
                  </a:lnTo>
                  <a:lnTo>
                    <a:pt x="80" y="56"/>
                  </a:lnTo>
                  <a:lnTo>
                    <a:pt x="74" y="56"/>
                  </a:lnTo>
                  <a:lnTo>
                    <a:pt x="72" y="40"/>
                  </a:lnTo>
                  <a:lnTo>
                    <a:pt x="70" y="40"/>
                  </a:lnTo>
                  <a:lnTo>
                    <a:pt x="70" y="0"/>
                  </a:lnTo>
                  <a:lnTo>
                    <a:pt x="56" y="0"/>
                  </a:lnTo>
                  <a:lnTo>
                    <a:pt x="56" y="40"/>
                  </a:lnTo>
                  <a:lnTo>
                    <a:pt x="52" y="40"/>
                  </a:lnTo>
                  <a:lnTo>
                    <a:pt x="50" y="56"/>
                  </a:lnTo>
                  <a:lnTo>
                    <a:pt x="46" y="56"/>
                  </a:lnTo>
                  <a:lnTo>
                    <a:pt x="44" y="40"/>
                  </a:lnTo>
                  <a:lnTo>
                    <a:pt x="40" y="40"/>
                  </a:lnTo>
                  <a:lnTo>
                    <a:pt x="40" y="0"/>
                  </a:lnTo>
                  <a:lnTo>
                    <a:pt x="26" y="0"/>
                  </a:lnTo>
                  <a:lnTo>
                    <a:pt x="26" y="40"/>
                  </a:lnTo>
                  <a:lnTo>
                    <a:pt x="24" y="40"/>
                  </a:lnTo>
                  <a:lnTo>
                    <a:pt x="22" y="56"/>
                  </a:lnTo>
                  <a:lnTo>
                    <a:pt x="0" y="56"/>
                  </a:lnTo>
                  <a:lnTo>
                    <a:pt x="0" y="56"/>
                  </a:lnTo>
                  <a:lnTo>
                    <a:pt x="6" y="90"/>
                  </a:lnTo>
                  <a:lnTo>
                    <a:pt x="12" y="108"/>
                  </a:lnTo>
                  <a:lnTo>
                    <a:pt x="18" y="126"/>
                  </a:lnTo>
                  <a:lnTo>
                    <a:pt x="114" y="126"/>
                  </a:lnTo>
                  <a:lnTo>
                    <a:pt x="114" y="56"/>
                  </a:lnTo>
                  <a:lnTo>
                    <a:pt x="104" y="56"/>
                  </a:lnTo>
                  <a:close/>
                </a:path>
              </a:pathLst>
            </a:custGeom>
            <a:solidFill>
              <a:srgbClr val="FF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4" name="Freeform 65"/>
            <p:cNvSpPr>
              <a:spLocks/>
            </p:cNvSpPr>
            <p:nvPr/>
          </p:nvSpPr>
          <p:spPr bwMode="auto">
            <a:xfrm>
              <a:off x="6963468" y="2795328"/>
              <a:ext cx="142009" cy="209463"/>
            </a:xfrm>
            <a:custGeom>
              <a:avLst/>
              <a:gdLst>
                <a:gd name="T0" fmla="*/ 78 w 80"/>
                <a:gd name="T1" fmla="*/ 0 h 118"/>
                <a:gd name="T2" fmla="*/ 14 w 80"/>
                <a:gd name="T3" fmla="*/ 0 h 118"/>
                <a:gd name="T4" fmla="*/ 14 w 80"/>
                <a:gd name="T5" fmla="*/ 0 h 118"/>
                <a:gd name="T6" fmla="*/ 16 w 80"/>
                <a:gd name="T7" fmla="*/ 10 h 118"/>
                <a:gd name="T8" fmla="*/ 18 w 80"/>
                <a:gd name="T9" fmla="*/ 34 h 118"/>
                <a:gd name="T10" fmla="*/ 16 w 80"/>
                <a:gd name="T11" fmla="*/ 52 h 118"/>
                <a:gd name="T12" fmla="*/ 14 w 80"/>
                <a:gd name="T13" fmla="*/ 72 h 118"/>
                <a:gd name="T14" fmla="*/ 8 w 80"/>
                <a:gd name="T15" fmla="*/ 94 h 118"/>
                <a:gd name="T16" fmla="*/ 0 w 80"/>
                <a:gd name="T17" fmla="*/ 118 h 118"/>
                <a:gd name="T18" fmla="*/ 66 w 80"/>
                <a:gd name="T19" fmla="*/ 118 h 118"/>
                <a:gd name="T20" fmla="*/ 66 w 80"/>
                <a:gd name="T21" fmla="*/ 118 h 118"/>
                <a:gd name="T22" fmla="*/ 74 w 80"/>
                <a:gd name="T23" fmla="*/ 98 h 118"/>
                <a:gd name="T24" fmla="*/ 80 w 80"/>
                <a:gd name="T25" fmla="*/ 76 h 118"/>
                <a:gd name="T26" fmla="*/ 80 w 80"/>
                <a:gd name="T27" fmla="*/ 76 h 118"/>
                <a:gd name="T28" fmla="*/ 76 w 80"/>
                <a:gd name="T29" fmla="*/ 46 h 118"/>
                <a:gd name="T30" fmla="*/ 76 w 80"/>
                <a:gd name="T31" fmla="*/ 22 h 118"/>
                <a:gd name="T32" fmla="*/ 76 w 80"/>
                <a:gd name="T33" fmla="*/ 6 h 118"/>
                <a:gd name="T34" fmla="*/ 78 w 80"/>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8">
                  <a:moveTo>
                    <a:pt x="78" y="0"/>
                  </a:moveTo>
                  <a:lnTo>
                    <a:pt x="14" y="0"/>
                  </a:lnTo>
                  <a:lnTo>
                    <a:pt x="14" y="0"/>
                  </a:lnTo>
                  <a:lnTo>
                    <a:pt x="16" y="10"/>
                  </a:lnTo>
                  <a:lnTo>
                    <a:pt x="18" y="34"/>
                  </a:lnTo>
                  <a:lnTo>
                    <a:pt x="16" y="52"/>
                  </a:lnTo>
                  <a:lnTo>
                    <a:pt x="14" y="72"/>
                  </a:lnTo>
                  <a:lnTo>
                    <a:pt x="8" y="94"/>
                  </a:lnTo>
                  <a:lnTo>
                    <a:pt x="0" y="118"/>
                  </a:lnTo>
                  <a:lnTo>
                    <a:pt x="66" y="118"/>
                  </a:lnTo>
                  <a:lnTo>
                    <a:pt x="66" y="118"/>
                  </a:lnTo>
                  <a:lnTo>
                    <a:pt x="74" y="98"/>
                  </a:lnTo>
                  <a:lnTo>
                    <a:pt x="80" y="76"/>
                  </a:lnTo>
                  <a:lnTo>
                    <a:pt x="80" y="76"/>
                  </a:lnTo>
                  <a:lnTo>
                    <a:pt x="76" y="46"/>
                  </a:lnTo>
                  <a:lnTo>
                    <a:pt x="76" y="22"/>
                  </a:lnTo>
                  <a:lnTo>
                    <a:pt x="76" y="6"/>
                  </a:lnTo>
                  <a:lnTo>
                    <a:pt x="78" y="0"/>
                  </a:lnTo>
                  <a:close/>
                </a:path>
              </a:pathLst>
            </a:custGeom>
            <a:solidFill>
              <a:srgbClr val="FF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5" name="Freeform 66"/>
            <p:cNvSpPr>
              <a:spLocks/>
            </p:cNvSpPr>
            <p:nvPr/>
          </p:nvSpPr>
          <p:spPr bwMode="auto">
            <a:xfrm>
              <a:off x="6963468" y="2795328"/>
              <a:ext cx="142009" cy="209463"/>
            </a:xfrm>
            <a:custGeom>
              <a:avLst/>
              <a:gdLst>
                <a:gd name="T0" fmla="*/ 78 w 80"/>
                <a:gd name="T1" fmla="*/ 0 h 118"/>
                <a:gd name="T2" fmla="*/ 14 w 80"/>
                <a:gd name="T3" fmla="*/ 0 h 118"/>
                <a:gd name="T4" fmla="*/ 14 w 80"/>
                <a:gd name="T5" fmla="*/ 0 h 118"/>
                <a:gd name="T6" fmla="*/ 16 w 80"/>
                <a:gd name="T7" fmla="*/ 10 h 118"/>
                <a:gd name="T8" fmla="*/ 18 w 80"/>
                <a:gd name="T9" fmla="*/ 34 h 118"/>
                <a:gd name="T10" fmla="*/ 16 w 80"/>
                <a:gd name="T11" fmla="*/ 52 h 118"/>
                <a:gd name="T12" fmla="*/ 14 w 80"/>
                <a:gd name="T13" fmla="*/ 72 h 118"/>
                <a:gd name="T14" fmla="*/ 8 w 80"/>
                <a:gd name="T15" fmla="*/ 94 h 118"/>
                <a:gd name="T16" fmla="*/ 0 w 80"/>
                <a:gd name="T17" fmla="*/ 118 h 118"/>
                <a:gd name="T18" fmla="*/ 66 w 80"/>
                <a:gd name="T19" fmla="*/ 118 h 118"/>
                <a:gd name="T20" fmla="*/ 66 w 80"/>
                <a:gd name="T21" fmla="*/ 118 h 118"/>
                <a:gd name="T22" fmla="*/ 74 w 80"/>
                <a:gd name="T23" fmla="*/ 98 h 118"/>
                <a:gd name="T24" fmla="*/ 80 w 80"/>
                <a:gd name="T25" fmla="*/ 76 h 118"/>
                <a:gd name="T26" fmla="*/ 80 w 80"/>
                <a:gd name="T27" fmla="*/ 76 h 118"/>
                <a:gd name="T28" fmla="*/ 76 w 80"/>
                <a:gd name="T29" fmla="*/ 46 h 118"/>
                <a:gd name="T30" fmla="*/ 76 w 80"/>
                <a:gd name="T31" fmla="*/ 22 h 118"/>
                <a:gd name="T32" fmla="*/ 76 w 80"/>
                <a:gd name="T33" fmla="*/ 6 h 118"/>
                <a:gd name="T34" fmla="*/ 78 w 80"/>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8">
                  <a:moveTo>
                    <a:pt x="78" y="0"/>
                  </a:moveTo>
                  <a:lnTo>
                    <a:pt x="14" y="0"/>
                  </a:lnTo>
                  <a:lnTo>
                    <a:pt x="14" y="0"/>
                  </a:lnTo>
                  <a:lnTo>
                    <a:pt x="16" y="10"/>
                  </a:lnTo>
                  <a:lnTo>
                    <a:pt x="18" y="34"/>
                  </a:lnTo>
                  <a:lnTo>
                    <a:pt x="16" y="52"/>
                  </a:lnTo>
                  <a:lnTo>
                    <a:pt x="14" y="72"/>
                  </a:lnTo>
                  <a:lnTo>
                    <a:pt x="8" y="94"/>
                  </a:lnTo>
                  <a:lnTo>
                    <a:pt x="0" y="118"/>
                  </a:lnTo>
                  <a:lnTo>
                    <a:pt x="66" y="118"/>
                  </a:lnTo>
                  <a:lnTo>
                    <a:pt x="66" y="118"/>
                  </a:lnTo>
                  <a:lnTo>
                    <a:pt x="74" y="98"/>
                  </a:lnTo>
                  <a:lnTo>
                    <a:pt x="80" y="76"/>
                  </a:lnTo>
                  <a:lnTo>
                    <a:pt x="80" y="76"/>
                  </a:lnTo>
                  <a:lnTo>
                    <a:pt x="76" y="46"/>
                  </a:lnTo>
                  <a:lnTo>
                    <a:pt x="76" y="22"/>
                  </a:lnTo>
                  <a:lnTo>
                    <a:pt x="76" y="6"/>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6" name="Freeform 67"/>
            <p:cNvSpPr>
              <a:spLocks/>
            </p:cNvSpPr>
            <p:nvPr/>
          </p:nvSpPr>
          <p:spPr bwMode="auto">
            <a:xfrm>
              <a:off x="6942166" y="2372851"/>
              <a:ext cx="514783" cy="351472"/>
            </a:xfrm>
            <a:custGeom>
              <a:avLst/>
              <a:gdLst>
                <a:gd name="T0" fmla="*/ 246 w 290"/>
                <a:gd name="T1" fmla="*/ 70 h 198"/>
                <a:gd name="T2" fmla="*/ 224 w 290"/>
                <a:gd name="T3" fmla="*/ 76 h 198"/>
                <a:gd name="T4" fmla="*/ 216 w 290"/>
                <a:gd name="T5" fmla="*/ 64 h 198"/>
                <a:gd name="T6" fmla="*/ 194 w 290"/>
                <a:gd name="T7" fmla="*/ 48 h 198"/>
                <a:gd name="T8" fmla="*/ 180 w 290"/>
                <a:gd name="T9" fmla="*/ 46 h 198"/>
                <a:gd name="T10" fmla="*/ 180 w 290"/>
                <a:gd name="T11" fmla="*/ 46 h 198"/>
                <a:gd name="T12" fmla="*/ 180 w 290"/>
                <a:gd name="T13" fmla="*/ 44 h 198"/>
                <a:gd name="T14" fmla="*/ 178 w 290"/>
                <a:gd name="T15" fmla="*/ 26 h 198"/>
                <a:gd name="T16" fmla="*/ 168 w 290"/>
                <a:gd name="T17" fmla="*/ 12 h 198"/>
                <a:gd name="T18" fmla="*/ 154 w 290"/>
                <a:gd name="T19" fmla="*/ 4 h 198"/>
                <a:gd name="T20" fmla="*/ 136 w 290"/>
                <a:gd name="T21" fmla="*/ 0 h 198"/>
                <a:gd name="T22" fmla="*/ 128 w 290"/>
                <a:gd name="T23" fmla="*/ 0 h 198"/>
                <a:gd name="T24" fmla="*/ 108 w 290"/>
                <a:gd name="T25" fmla="*/ 8 h 198"/>
                <a:gd name="T26" fmla="*/ 92 w 290"/>
                <a:gd name="T27" fmla="*/ 32 h 198"/>
                <a:gd name="T28" fmla="*/ 88 w 290"/>
                <a:gd name="T29" fmla="*/ 38 h 198"/>
                <a:gd name="T30" fmla="*/ 76 w 290"/>
                <a:gd name="T31" fmla="*/ 34 h 198"/>
                <a:gd name="T32" fmla="*/ 64 w 290"/>
                <a:gd name="T33" fmla="*/ 32 h 198"/>
                <a:gd name="T34" fmla="*/ 38 w 290"/>
                <a:gd name="T35" fmla="*/ 38 h 198"/>
                <a:gd name="T36" fmla="*/ 18 w 290"/>
                <a:gd name="T37" fmla="*/ 52 h 198"/>
                <a:gd name="T38" fmla="*/ 4 w 290"/>
                <a:gd name="T39" fmla="*/ 72 h 198"/>
                <a:gd name="T40" fmla="*/ 0 w 290"/>
                <a:gd name="T41" fmla="*/ 96 h 198"/>
                <a:gd name="T42" fmla="*/ 0 w 290"/>
                <a:gd name="T43" fmla="*/ 108 h 198"/>
                <a:gd name="T44" fmla="*/ 10 w 290"/>
                <a:gd name="T45" fmla="*/ 132 h 198"/>
                <a:gd name="T46" fmla="*/ 28 w 290"/>
                <a:gd name="T47" fmla="*/ 148 h 198"/>
                <a:gd name="T48" fmla="*/ 50 w 290"/>
                <a:gd name="T49" fmla="*/ 158 h 198"/>
                <a:gd name="T50" fmla="*/ 80 w 290"/>
                <a:gd name="T51" fmla="*/ 178 h 198"/>
                <a:gd name="T52" fmla="*/ 112 w 290"/>
                <a:gd name="T53" fmla="*/ 160 h 198"/>
                <a:gd name="T54" fmla="*/ 162 w 290"/>
                <a:gd name="T55" fmla="*/ 160 h 198"/>
                <a:gd name="T56" fmla="*/ 212 w 290"/>
                <a:gd name="T57" fmla="*/ 178 h 198"/>
                <a:gd name="T58" fmla="*/ 246 w 290"/>
                <a:gd name="T59" fmla="*/ 160 h 198"/>
                <a:gd name="T60" fmla="*/ 254 w 290"/>
                <a:gd name="T61" fmla="*/ 158 h 198"/>
                <a:gd name="T62" fmla="*/ 270 w 290"/>
                <a:gd name="T63" fmla="*/ 152 h 198"/>
                <a:gd name="T64" fmla="*/ 282 w 290"/>
                <a:gd name="T65" fmla="*/ 140 h 198"/>
                <a:gd name="T66" fmla="*/ 290 w 290"/>
                <a:gd name="T67" fmla="*/ 124 h 198"/>
                <a:gd name="T68" fmla="*/ 290 w 290"/>
                <a:gd name="T69" fmla="*/ 114 h 198"/>
                <a:gd name="T70" fmla="*/ 288 w 290"/>
                <a:gd name="T71" fmla="*/ 98 h 198"/>
                <a:gd name="T72" fmla="*/ 278 w 290"/>
                <a:gd name="T73" fmla="*/ 84 h 198"/>
                <a:gd name="T74" fmla="*/ 262 w 290"/>
                <a:gd name="T75" fmla="*/ 74 h 198"/>
                <a:gd name="T76" fmla="*/ 246 w 290"/>
                <a:gd name="T77" fmla="*/ 7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198">
                  <a:moveTo>
                    <a:pt x="246" y="70"/>
                  </a:moveTo>
                  <a:lnTo>
                    <a:pt x="246" y="70"/>
                  </a:lnTo>
                  <a:lnTo>
                    <a:pt x="234" y="72"/>
                  </a:lnTo>
                  <a:lnTo>
                    <a:pt x="224" y="76"/>
                  </a:lnTo>
                  <a:lnTo>
                    <a:pt x="224" y="76"/>
                  </a:lnTo>
                  <a:lnTo>
                    <a:pt x="216" y="64"/>
                  </a:lnTo>
                  <a:lnTo>
                    <a:pt x="208" y="54"/>
                  </a:lnTo>
                  <a:lnTo>
                    <a:pt x="194" y="48"/>
                  </a:lnTo>
                  <a:lnTo>
                    <a:pt x="180" y="46"/>
                  </a:lnTo>
                  <a:lnTo>
                    <a:pt x="180" y="46"/>
                  </a:lnTo>
                  <a:lnTo>
                    <a:pt x="180" y="46"/>
                  </a:lnTo>
                  <a:lnTo>
                    <a:pt x="180" y="46"/>
                  </a:lnTo>
                  <a:lnTo>
                    <a:pt x="180" y="44"/>
                  </a:lnTo>
                  <a:lnTo>
                    <a:pt x="180" y="44"/>
                  </a:lnTo>
                  <a:lnTo>
                    <a:pt x="180" y="36"/>
                  </a:lnTo>
                  <a:lnTo>
                    <a:pt x="178" y="26"/>
                  </a:lnTo>
                  <a:lnTo>
                    <a:pt x="174" y="20"/>
                  </a:lnTo>
                  <a:lnTo>
                    <a:pt x="168" y="12"/>
                  </a:lnTo>
                  <a:lnTo>
                    <a:pt x="160" y="8"/>
                  </a:lnTo>
                  <a:lnTo>
                    <a:pt x="154" y="4"/>
                  </a:lnTo>
                  <a:lnTo>
                    <a:pt x="144" y="0"/>
                  </a:lnTo>
                  <a:lnTo>
                    <a:pt x="136" y="0"/>
                  </a:lnTo>
                  <a:lnTo>
                    <a:pt x="136" y="0"/>
                  </a:lnTo>
                  <a:lnTo>
                    <a:pt x="128" y="0"/>
                  </a:lnTo>
                  <a:lnTo>
                    <a:pt x="120" y="2"/>
                  </a:lnTo>
                  <a:lnTo>
                    <a:pt x="108" y="8"/>
                  </a:lnTo>
                  <a:lnTo>
                    <a:pt x="98" y="18"/>
                  </a:lnTo>
                  <a:lnTo>
                    <a:pt x="92" y="32"/>
                  </a:lnTo>
                  <a:lnTo>
                    <a:pt x="92" y="32"/>
                  </a:lnTo>
                  <a:lnTo>
                    <a:pt x="88" y="38"/>
                  </a:lnTo>
                  <a:lnTo>
                    <a:pt x="88" y="38"/>
                  </a:lnTo>
                  <a:lnTo>
                    <a:pt x="76" y="34"/>
                  </a:lnTo>
                  <a:lnTo>
                    <a:pt x="64" y="32"/>
                  </a:lnTo>
                  <a:lnTo>
                    <a:pt x="64" y="32"/>
                  </a:lnTo>
                  <a:lnTo>
                    <a:pt x="52" y="34"/>
                  </a:lnTo>
                  <a:lnTo>
                    <a:pt x="38" y="38"/>
                  </a:lnTo>
                  <a:lnTo>
                    <a:pt x="28" y="44"/>
                  </a:lnTo>
                  <a:lnTo>
                    <a:pt x="18" y="52"/>
                  </a:lnTo>
                  <a:lnTo>
                    <a:pt x="10" y="60"/>
                  </a:lnTo>
                  <a:lnTo>
                    <a:pt x="4" y="72"/>
                  </a:lnTo>
                  <a:lnTo>
                    <a:pt x="0" y="84"/>
                  </a:lnTo>
                  <a:lnTo>
                    <a:pt x="0" y="96"/>
                  </a:lnTo>
                  <a:lnTo>
                    <a:pt x="0" y="96"/>
                  </a:lnTo>
                  <a:lnTo>
                    <a:pt x="0" y="108"/>
                  </a:lnTo>
                  <a:lnTo>
                    <a:pt x="4" y="120"/>
                  </a:lnTo>
                  <a:lnTo>
                    <a:pt x="10" y="132"/>
                  </a:lnTo>
                  <a:lnTo>
                    <a:pt x="18" y="140"/>
                  </a:lnTo>
                  <a:lnTo>
                    <a:pt x="28" y="148"/>
                  </a:lnTo>
                  <a:lnTo>
                    <a:pt x="38" y="154"/>
                  </a:lnTo>
                  <a:lnTo>
                    <a:pt x="50" y="158"/>
                  </a:lnTo>
                  <a:lnTo>
                    <a:pt x="64" y="160"/>
                  </a:lnTo>
                  <a:lnTo>
                    <a:pt x="80" y="178"/>
                  </a:lnTo>
                  <a:lnTo>
                    <a:pt x="90" y="160"/>
                  </a:lnTo>
                  <a:lnTo>
                    <a:pt x="112" y="160"/>
                  </a:lnTo>
                  <a:lnTo>
                    <a:pt x="138" y="198"/>
                  </a:lnTo>
                  <a:lnTo>
                    <a:pt x="162" y="160"/>
                  </a:lnTo>
                  <a:lnTo>
                    <a:pt x="196" y="160"/>
                  </a:lnTo>
                  <a:lnTo>
                    <a:pt x="212" y="178"/>
                  </a:lnTo>
                  <a:lnTo>
                    <a:pt x="224" y="160"/>
                  </a:lnTo>
                  <a:lnTo>
                    <a:pt x="246" y="160"/>
                  </a:lnTo>
                  <a:lnTo>
                    <a:pt x="246" y="160"/>
                  </a:lnTo>
                  <a:lnTo>
                    <a:pt x="254" y="158"/>
                  </a:lnTo>
                  <a:lnTo>
                    <a:pt x="262" y="156"/>
                  </a:lnTo>
                  <a:lnTo>
                    <a:pt x="270" y="152"/>
                  </a:lnTo>
                  <a:lnTo>
                    <a:pt x="278" y="146"/>
                  </a:lnTo>
                  <a:lnTo>
                    <a:pt x="282" y="140"/>
                  </a:lnTo>
                  <a:lnTo>
                    <a:pt x="288" y="132"/>
                  </a:lnTo>
                  <a:lnTo>
                    <a:pt x="290" y="124"/>
                  </a:lnTo>
                  <a:lnTo>
                    <a:pt x="290" y="114"/>
                  </a:lnTo>
                  <a:lnTo>
                    <a:pt x="290" y="114"/>
                  </a:lnTo>
                  <a:lnTo>
                    <a:pt x="290" y="106"/>
                  </a:lnTo>
                  <a:lnTo>
                    <a:pt x="288" y="98"/>
                  </a:lnTo>
                  <a:lnTo>
                    <a:pt x="282" y="90"/>
                  </a:lnTo>
                  <a:lnTo>
                    <a:pt x="278" y="84"/>
                  </a:lnTo>
                  <a:lnTo>
                    <a:pt x="270" y="78"/>
                  </a:lnTo>
                  <a:lnTo>
                    <a:pt x="262" y="74"/>
                  </a:lnTo>
                  <a:lnTo>
                    <a:pt x="254" y="70"/>
                  </a:lnTo>
                  <a:lnTo>
                    <a:pt x="246" y="70"/>
                  </a:lnTo>
                  <a:lnTo>
                    <a:pt x="246" y="70"/>
                  </a:lnTo>
                  <a:close/>
                </a:path>
              </a:pathLst>
            </a:custGeom>
            <a:noFill/>
            <a:ln w="1905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129" name="Rectangle 69"/>
          <p:cNvSpPr>
            <a:spLocks noChangeArrowheads="1"/>
          </p:cNvSpPr>
          <p:nvPr/>
        </p:nvSpPr>
        <p:spPr bwMode="auto">
          <a:xfrm>
            <a:off x="3296852" y="1776716"/>
            <a:ext cx="2705437" cy="247954"/>
          </a:xfrm>
          <a:prstGeom prst="rect">
            <a:avLst/>
          </a:prstGeom>
          <a:solidFill>
            <a:srgbClr val="FBCE07"/>
          </a:solidFill>
          <a:ln w="9525">
            <a:noFill/>
            <a:miter lim="800000"/>
            <a:headEnd/>
            <a:tailEnd/>
          </a:ln>
        </p:spPr>
        <p:txBody>
          <a:bodyPr wrap="square" tIns="72000" bIns="72000" anchor="t" anchorCtr="0"/>
          <a:lstStyle/>
          <a:p>
            <a:pPr>
              <a:lnSpc>
                <a:spcPct val="110000"/>
              </a:lnSpc>
            </a:pPr>
            <a:endParaRPr lang="nl-NL" sz="1600" dirty="0">
              <a:latin typeface="Futura Bold" charset="0"/>
              <a:ea typeface="Futura Bold" charset="0"/>
              <a:cs typeface="Futura Bold" charset="0"/>
            </a:endParaRPr>
          </a:p>
        </p:txBody>
      </p:sp>
      <p:sp>
        <p:nvSpPr>
          <p:cNvPr id="131" name="Rectangle 69"/>
          <p:cNvSpPr>
            <a:spLocks noChangeArrowheads="1"/>
          </p:cNvSpPr>
          <p:nvPr/>
        </p:nvSpPr>
        <p:spPr bwMode="auto">
          <a:xfrm>
            <a:off x="6134405" y="1776716"/>
            <a:ext cx="2705437" cy="247954"/>
          </a:xfrm>
          <a:prstGeom prst="rect">
            <a:avLst/>
          </a:prstGeom>
          <a:solidFill>
            <a:srgbClr val="FBCE07"/>
          </a:solidFill>
          <a:ln w="9525">
            <a:noFill/>
            <a:miter lim="800000"/>
            <a:headEnd/>
            <a:tailEnd/>
          </a:ln>
        </p:spPr>
        <p:txBody>
          <a:bodyPr wrap="square" tIns="72000" bIns="72000" anchor="t" anchorCtr="0"/>
          <a:lstStyle/>
          <a:p>
            <a:pPr>
              <a:lnSpc>
                <a:spcPct val="110000"/>
              </a:lnSpc>
            </a:pPr>
            <a:endParaRPr lang="en-US" sz="1600" dirty="0">
              <a:latin typeface="Futura Bold" charset="0"/>
              <a:ea typeface="Futura Bold" charset="0"/>
              <a:cs typeface="Futura Bold" charset="0"/>
            </a:endParaRPr>
          </a:p>
        </p:txBody>
      </p:sp>
      <p:sp>
        <p:nvSpPr>
          <p:cNvPr id="133" name="Rectangle 69"/>
          <p:cNvSpPr>
            <a:spLocks noChangeArrowheads="1"/>
          </p:cNvSpPr>
          <p:nvPr/>
        </p:nvSpPr>
        <p:spPr bwMode="auto">
          <a:xfrm>
            <a:off x="8972405" y="1776716"/>
            <a:ext cx="2705437" cy="247953"/>
          </a:xfrm>
          <a:prstGeom prst="rect">
            <a:avLst/>
          </a:prstGeom>
          <a:solidFill>
            <a:srgbClr val="FBCE07"/>
          </a:solidFill>
          <a:ln w="9525">
            <a:noFill/>
            <a:miter lim="800000"/>
            <a:headEnd/>
            <a:tailEnd/>
          </a:ln>
        </p:spPr>
        <p:txBody>
          <a:bodyPr wrap="square" tIns="72000" bIns="72000" anchor="t" anchorCtr="0"/>
          <a:lstStyle/>
          <a:p>
            <a:pPr>
              <a:lnSpc>
                <a:spcPct val="110000"/>
              </a:lnSpc>
            </a:pPr>
            <a:endParaRPr lang="en-US" sz="1600" dirty="0">
              <a:latin typeface="Futura Bold" charset="0"/>
              <a:ea typeface="Futura Bold" charset="0"/>
              <a:cs typeface="Futura Bold" charset="0"/>
            </a:endParaRPr>
          </a:p>
        </p:txBody>
      </p:sp>
      <p:sp>
        <p:nvSpPr>
          <p:cNvPr id="134" name="Rectangle 69"/>
          <p:cNvSpPr>
            <a:spLocks noChangeArrowheads="1"/>
          </p:cNvSpPr>
          <p:nvPr/>
        </p:nvSpPr>
        <p:spPr bwMode="auto">
          <a:xfrm>
            <a:off x="468312" y="1776716"/>
            <a:ext cx="2696421" cy="247954"/>
          </a:xfrm>
          <a:prstGeom prst="rect">
            <a:avLst/>
          </a:prstGeom>
          <a:solidFill>
            <a:srgbClr val="FBCE07"/>
          </a:solidFill>
          <a:ln w="9525">
            <a:noFill/>
            <a:miter lim="800000"/>
            <a:headEnd/>
            <a:tailEnd/>
          </a:ln>
        </p:spPr>
        <p:txBody>
          <a:bodyPr wrap="square" tIns="72000" bIns="72000" anchor="t" anchorCtr="0"/>
          <a:lstStyle/>
          <a:p>
            <a:pPr>
              <a:lnSpc>
                <a:spcPct val="110000"/>
              </a:lnSpc>
            </a:pPr>
            <a:endParaRPr lang="nl-NL" sz="1600" dirty="0">
              <a:latin typeface="Futura Bold" charset="0"/>
              <a:ea typeface="Futura Bold" charset="0"/>
              <a:cs typeface="Futura Bold" charset="0"/>
            </a:endParaRPr>
          </a:p>
        </p:txBody>
      </p:sp>
      <p:sp>
        <p:nvSpPr>
          <p:cNvPr id="135" name="Rectangle 69"/>
          <p:cNvSpPr>
            <a:spLocks noChangeArrowheads="1"/>
          </p:cNvSpPr>
          <p:nvPr/>
        </p:nvSpPr>
        <p:spPr bwMode="auto">
          <a:xfrm>
            <a:off x="3296852" y="4077072"/>
            <a:ext cx="2705437" cy="2317379"/>
          </a:xfrm>
          <a:prstGeom prst="rect">
            <a:avLst/>
          </a:prstGeom>
          <a:solidFill>
            <a:schemeClr val="tx2">
              <a:lumMod val="20000"/>
              <a:lumOff val="80000"/>
            </a:schemeClr>
          </a:solidFill>
          <a:ln w="9525">
            <a:noFill/>
            <a:miter lim="800000"/>
            <a:headEnd/>
            <a:tailEnd/>
          </a:ln>
        </p:spPr>
        <p:txBody>
          <a:bodyPr wrap="square" lIns="72000" tIns="72000" rIns="36000" bIns="72000" anchor="t" anchorCtr="0"/>
          <a:lstStyle/>
          <a:p>
            <a:pPr>
              <a:lnSpc>
                <a:spcPct val="120000"/>
              </a:lnSpc>
            </a:pPr>
            <a:r>
              <a:rPr lang="en-US" sz="1800" dirty="0">
                <a:latin typeface="+mj-lt"/>
              </a:rPr>
              <a:t>Rising demand</a:t>
            </a:r>
          </a:p>
          <a:p>
            <a:pPr>
              <a:lnSpc>
                <a:spcPct val="120000"/>
              </a:lnSpc>
            </a:pPr>
            <a:r>
              <a:rPr lang="en-US" sz="1400" dirty="0"/>
              <a:t>Global energy demand will likely be almost 60% higher in 2060 than today, with 2 billion vehicles on the road (900 million today). </a:t>
            </a:r>
          </a:p>
        </p:txBody>
      </p:sp>
      <p:sp>
        <p:nvSpPr>
          <p:cNvPr id="136" name="Rectangle 69"/>
          <p:cNvSpPr>
            <a:spLocks noChangeArrowheads="1"/>
          </p:cNvSpPr>
          <p:nvPr/>
        </p:nvSpPr>
        <p:spPr bwMode="auto">
          <a:xfrm>
            <a:off x="6134405" y="4077072"/>
            <a:ext cx="2705437" cy="2317377"/>
          </a:xfrm>
          <a:prstGeom prst="rect">
            <a:avLst/>
          </a:prstGeom>
          <a:solidFill>
            <a:schemeClr val="tx2">
              <a:lumMod val="20000"/>
              <a:lumOff val="80000"/>
            </a:schemeClr>
          </a:solidFill>
          <a:ln w="9525">
            <a:noFill/>
            <a:miter lim="800000"/>
            <a:headEnd/>
            <a:tailEnd/>
          </a:ln>
        </p:spPr>
        <p:txBody>
          <a:bodyPr wrap="square" lIns="72000" tIns="72000" rIns="36000" bIns="72000" anchor="t" anchorCtr="0"/>
          <a:lstStyle/>
          <a:p>
            <a:pPr>
              <a:lnSpc>
                <a:spcPct val="120000"/>
              </a:lnSpc>
            </a:pPr>
            <a:r>
              <a:rPr lang="en-US" sz="1800" dirty="0">
                <a:latin typeface="+mj-lt"/>
              </a:rPr>
              <a:t>Ongoing supply</a:t>
            </a:r>
          </a:p>
          <a:p>
            <a:pPr>
              <a:lnSpc>
                <a:spcPct val="120000"/>
              </a:lnSpc>
            </a:pPr>
            <a:r>
              <a:rPr lang="en-US" sz="1400" dirty="0"/>
              <a:t>Renewable energy could triple by 2050, but we will still need large amounts of oil and gas to provide the full range of energy products that the world needs.</a:t>
            </a:r>
          </a:p>
        </p:txBody>
      </p:sp>
      <p:sp>
        <p:nvSpPr>
          <p:cNvPr id="137" name="Rectangle 69"/>
          <p:cNvSpPr>
            <a:spLocks noChangeArrowheads="1"/>
          </p:cNvSpPr>
          <p:nvPr/>
        </p:nvSpPr>
        <p:spPr bwMode="auto">
          <a:xfrm>
            <a:off x="8972405" y="4077073"/>
            <a:ext cx="2742945" cy="2317378"/>
          </a:xfrm>
          <a:prstGeom prst="rect">
            <a:avLst/>
          </a:prstGeom>
          <a:solidFill>
            <a:schemeClr val="tx2">
              <a:lumMod val="20000"/>
              <a:lumOff val="80000"/>
            </a:schemeClr>
          </a:solidFill>
          <a:ln w="9525">
            <a:noFill/>
            <a:miter lim="800000"/>
            <a:headEnd/>
            <a:tailEnd/>
          </a:ln>
        </p:spPr>
        <p:txBody>
          <a:bodyPr wrap="square" lIns="72000" tIns="72000" rIns="36000" bIns="72000" anchor="t" anchorCtr="0"/>
          <a:lstStyle/>
          <a:p>
            <a:pPr>
              <a:lnSpc>
                <a:spcPct val="120000"/>
              </a:lnSpc>
            </a:pPr>
            <a:r>
              <a:rPr lang="en-US" sz="1800" dirty="0">
                <a:latin typeface="+mj-lt"/>
              </a:rPr>
              <a:t>Mitigating </a:t>
            </a:r>
            <a:br>
              <a:rPr lang="en-US" sz="1800" dirty="0">
                <a:latin typeface="+mj-lt"/>
              </a:rPr>
            </a:br>
            <a:r>
              <a:rPr lang="en-US" sz="1800" dirty="0">
                <a:latin typeface="+mj-lt"/>
              </a:rPr>
              <a:t>climate change</a:t>
            </a:r>
          </a:p>
          <a:p>
            <a:pPr>
              <a:lnSpc>
                <a:spcPct val="120000"/>
              </a:lnSpc>
            </a:pPr>
            <a:r>
              <a:rPr lang="en-US" sz="1400" dirty="0"/>
              <a:t>Net-zero emissions is </a:t>
            </a:r>
            <a:br>
              <a:rPr lang="en-US" sz="1400" dirty="0"/>
            </a:br>
            <a:r>
              <a:rPr lang="en-US" sz="1400" dirty="0"/>
              <a:t>a potentially achievable </a:t>
            </a:r>
            <a:br>
              <a:rPr lang="en-US" sz="1400" dirty="0"/>
            </a:br>
            <a:r>
              <a:rPr lang="en-US" sz="1400" dirty="0"/>
              <a:t>societal ambition.</a:t>
            </a:r>
          </a:p>
        </p:txBody>
      </p:sp>
      <p:sp>
        <p:nvSpPr>
          <p:cNvPr id="138" name="Rectangle 69"/>
          <p:cNvSpPr>
            <a:spLocks noChangeArrowheads="1"/>
          </p:cNvSpPr>
          <p:nvPr/>
        </p:nvSpPr>
        <p:spPr bwMode="auto">
          <a:xfrm>
            <a:off x="468312" y="4077072"/>
            <a:ext cx="2691689" cy="2317378"/>
          </a:xfrm>
          <a:prstGeom prst="rect">
            <a:avLst/>
          </a:prstGeom>
          <a:solidFill>
            <a:schemeClr val="tx2">
              <a:lumMod val="20000"/>
              <a:lumOff val="80000"/>
            </a:schemeClr>
          </a:solidFill>
          <a:ln w="9525">
            <a:noFill/>
            <a:miter lim="800000"/>
            <a:headEnd/>
            <a:tailEnd/>
          </a:ln>
        </p:spPr>
        <p:txBody>
          <a:bodyPr wrap="square" lIns="72000" tIns="72000" rIns="36000" bIns="72000" anchor="t" anchorCtr="0"/>
          <a:lstStyle/>
          <a:p>
            <a:pPr>
              <a:lnSpc>
                <a:spcPct val="120000"/>
              </a:lnSpc>
            </a:pPr>
            <a:r>
              <a:rPr lang="en-US" sz="1800" dirty="0">
                <a:latin typeface="+mj-lt"/>
              </a:rPr>
              <a:t>Growing population</a:t>
            </a:r>
          </a:p>
          <a:p>
            <a:pPr>
              <a:lnSpc>
                <a:spcPct val="120000"/>
              </a:lnSpc>
            </a:pPr>
            <a:r>
              <a:rPr lang="en-US" sz="1400" dirty="0"/>
              <a:t>Global population is expected to increase from around 7 billion today to nearly 10 billion by 2050, with 67% living in cities.</a:t>
            </a:r>
          </a:p>
        </p:txBody>
      </p:sp>
    </p:spTree>
    <p:extLst>
      <p:ext uri="{BB962C8B-B14F-4D97-AF65-F5344CB8AC3E}">
        <p14:creationId xmlns:p14="http://schemas.microsoft.com/office/powerpoint/2010/main" val="99187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DIFFERENT SECTORS, </a:t>
            </a:r>
            <a:r>
              <a:rPr lang="en-GB" dirty="0"/>
              <a:t>DIFFERENT</a:t>
            </a:r>
            <a:r>
              <a:rPr lang="en-US" dirty="0"/>
              <a:t> PACES OF DECARBONISATION</a:t>
            </a:r>
            <a:endParaRPr lang="en-GB" dirty="0"/>
          </a:p>
        </p:txBody>
      </p:sp>
      <p:sp>
        <p:nvSpPr>
          <p:cNvPr id="6" name="Slide Number Placeholder 5"/>
          <p:cNvSpPr>
            <a:spLocks noGrp="1"/>
          </p:cNvSpPr>
          <p:nvPr>
            <p:ph type="sldNum" sz="quarter" idx="4"/>
          </p:nvPr>
        </p:nvSpPr>
        <p:spPr/>
        <p:txBody>
          <a:bodyPr/>
          <a:lstStyle/>
          <a:p>
            <a:fld id="{D32BAE6A-B452-4007-8177-56DD051636F9}" type="slidenum">
              <a:rPr lang="en-GB" smtClean="0"/>
              <a:pPr/>
              <a:t>4</a:t>
            </a:fld>
            <a:endParaRPr lang="en-GB"/>
          </a:p>
        </p:txBody>
      </p:sp>
      <p:cxnSp>
        <p:nvCxnSpPr>
          <p:cNvPr id="78" name="Straight Connector 77"/>
          <p:cNvCxnSpPr>
            <a:cxnSpLocks/>
          </p:cNvCxnSpPr>
          <p:nvPr/>
        </p:nvCxnSpPr>
        <p:spPr>
          <a:xfrm>
            <a:off x="8166427" y="1476000"/>
            <a:ext cx="0" cy="48960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auto">
          <a:xfrm>
            <a:off x="2385317" y="6441746"/>
            <a:ext cx="5887963" cy="153888"/>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r>
              <a:rPr lang="en-GB" sz="1000" b="1" dirty="0"/>
              <a:t>Source: </a:t>
            </a:r>
            <a:r>
              <a:rPr lang="en-GB" sz="1000" dirty="0"/>
              <a:t>Shell Scenarios</a:t>
            </a:r>
          </a:p>
        </p:txBody>
      </p:sp>
      <p:grpSp>
        <p:nvGrpSpPr>
          <p:cNvPr id="43" name="Group 42"/>
          <p:cNvGrpSpPr/>
          <p:nvPr/>
        </p:nvGrpSpPr>
        <p:grpSpPr>
          <a:xfrm>
            <a:off x="9181463" y="2261453"/>
            <a:ext cx="2560321" cy="2275428"/>
            <a:chOff x="9100071" y="2265915"/>
            <a:chExt cx="2561655" cy="2275428"/>
          </a:xfrm>
        </p:grpSpPr>
        <p:pic>
          <p:nvPicPr>
            <p:cNvPr id="45" name="Picture 44"/>
            <p:cNvPicPr>
              <a:picLocks noChangeAspect="1"/>
            </p:cNvPicPr>
            <p:nvPr/>
          </p:nvPicPr>
          <p:blipFill rotWithShape="1">
            <a:blip r:embed="rId3" cstate="print">
              <a:extLst>
                <a:ext uri="{28A0092B-C50C-407E-A947-70E740481C1C}">
                  <a14:useLocalDpi xmlns:a14="http://schemas.microsoft.com/office/drawing/2010/main" val="0"/>
                </a:ext>
              </a:extLst>
            </a:blip>
            <a:srcRect t="638" r="19829" b="26649"/>
            <a:stretch/>
          </p:blipFill>
          <p:spPr>
            <a:xfrm flipH="1">
              <a:off x="9100071" y="2990675"/>
              <a:ext cx="2559990" cy="1550668"/>
            </a:xfrm>
            <a:prstGeom prst="rect">
              <a:avLst/>
            </a:prstGeom>
            <a:solidFill>
              <a:srgbClr val="FBCE07"/>
            </a:solidFill>
            <a:ln>
              <a:noFill/>
            </a:ln>
          </p:spPr>
        </p:pic>
        <p:sp>
          <p:nvSpPr>
            <p:cNvPr id="46" name="Rectangle 45"/>
            <p:cNvSpPr/>
            <p:nvPr/>
          </p:nvSpPr>
          <p:spPr>
            <a:xfrm>
              <a:off x="9100072" y="2265915"/>
              <a:ext cx="2561654" cy="1086152"/>
            </a:xfrm>
            <a:prstGeom prst="rect">
              <a:avLst/>
            </a:prstGeom>
            <a:solidFill>
              <a:srgbClr val="FBC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7" name="TextBox 46"/>
            <p:cNvSpPr txBox="1"/>
            <p:nvPr/>
          </p:nvSpPr>
          <p:spPr>
            <a:xfrm>
              <a:off x="9207828" y="2348412"/>
              <a:ext cx="2378678" cy="604076"/>
            </a:xfrm>
            <a:prstGeom prst="rect">
              <a:avLst/>
            </a:prstGeom>
            <a:noFill/>
          </p:spPr>
          <p:txBody>
            <a:bodyPr wrap="square" lIns="0" tIns="0" rIns="0" bIns="0" rtlCol="0">
              <a:spAutoFit/>
            </a:bodyPr>
            <a:lstStyle/>
            <a:p>
              <a:pPr algn="r">
                <a:lnSpc>
                  <a:spcPct val="113000"/>
                </a:lnSpc>
                <a:spcAft>
                  <a:spcPts val="60"/>
                </a:spcAft>
              </a:pPr>
              <a:r>
                <a:rPr lang="en-US" sz="1800">
                  <a:solidFill>
                    <a:schemeClr val="bg1"/>
                  </a:solidFill>
                  <a:latin typeface="Futura Bold" charset="0"/>
                  <a:ea typeface="Futura Bold" charset="0"/>
                  <a:cs typeface="Futura Bold" charset="0"/>
                </a:rPr>
                <a:t>Transport </a:t>
              </a:r>
            </a:p>
            <a:p>
              <a:pPr algn="r">
                <a:lnSpc>
                  <a:spcPct val="113000"/>
                </a:lnSpc>
                <a:spcAft>
                  <a:spcPts val="60"/>
                </a:spcAft>
              </a:pPr>
              <a:r>
                <a:rPr lang="en-US" sz="1600">
                  <a:solidFill>
                    <a:schemeClr val="bg1"/>
                  </a:solidFill>
                  <a:latin typeface="+mj-lt"/>
                  <a:ea typeface="Futura Bold" charset="0"/>
                  <a:cs typeface="Futura Bold" charset="0"/>
                </a:rPr>
                <a:t>8.5</a:t>
              </a:r>
              <a:r>
                <a:rPr lang="en-US" sz="1600" b="1">
                  <a:solidFill>
                    <a:schemeClr val="bg1"/>
                  </a:solidFill>
                </a:rPr>
                <a:t>Gt CO</a:t>
              </a:r>
              <a:r>
                <a:rPr lang="en-US" sz="1600" b="1" baseline="-25000">
                  <a:solidFill>
                    <a:schemeClr val="bg1"/>
                  </a:solidFill>
                </a:rPr>
                <a:t>2</a:t>
              </a:r>
              <a:endParaRPr lang="en-US" sz="1600">
                <a:solidFill>
                  <a:schemeClr val="bg1"/>
                </a:solidFill>
                <a:latin typeface="+mj-lt"/>
                <a:ea typeface="Futura Bold" charset="0"/>
                <a:cs typeface="Futura Bold" charset="0"/>
              </a:endParaRPr>
            </a:p>
          </p:txBody>
        </p:sp>
        <p:sp>
          <p:nvSpPr>
            <p:cNvPr id="48" name="Rectangle 47"/>
            <p:cNvSpPr/>
            <p:nvPr/>
          </p:nvSpPr>
          <p:spPr>
            <a:xfrm>
              <a:off x="9667187" y="3066369"/>
              <a:ext cx="640413" cy="152561"/>
            </a:xfrm>
            <a:prstGeom prst="rect">
              <a:avLst/>
            </a:prstGeom>
            <a:solidFill>
              <a:srgbClr val="BED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9" name="Rectangle 48"/>
            <p:cNvSpPr/>
            <p:nvPr/>
          </p:nvSpPr>
          <p:spPr>
            <a:xfrm>
              <a:off x="10306639" y="3066369"/>
              <a:ext cx="640413" cy="1525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0" name="Rectangle 49"/>
            <p:cNvSpPr/>
            <p:nvPr/>
          </p:nvSpPr>
          <p:spPr>
            <a:xfrm>
              <a:off x="10946093" y="3066369"/>
              <a:ext cx="640413" cy="152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4904" t="22139" b="998"/>
          <a:stretch/>
        </p:blipFill>
        <p:spPr>
          <a:xfrm>
            <a:off x="6273880" y="3003019"/>
            <a:ext cx="2560320" cy="1542540"/>
          </a:xfrm>
          <a:prstGeom prst="rect">
            <a:avLst/>
          </a:prstGeom>
        </p:spPr>
      </p:pic>
      <p:sp>
        <p:nvSpPr>
          <p:cNvPr id="52" name="Rectangle 51"/>
          <p:cNvSpPr/>
          <p:nvPr/>
        </p:nvSpPr>
        <p:spPr>
          <a:xfrm>
            <a:off x="6273880" y="2270131"/>
            <a:ext cx="2560320" cy="1086152"/>
          </a:xfrm>
          <a:prstGeom prst="rect">
            <a:avLst/>
          </a:prstGeom>
          <a:solidFill>
            <a:srgbClr val="FBC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3" name="TextBox 52"/>
          <p:cNvSpPr txBox="1"/>
          <p:nvPr/>
        </p:nvSpPr>
        <p:spPr>
          <a:xfrm>
            <a:off x="6391858" y="2352629"/>
            <a:ext cx="2377440" cy="604076"/>
          </a:xfrm>
          <a:prstGeom prst="rect">
            <a:avLst/>
          </a:prstGeom>
          <a:noFill/>
        </p:spPr>
        <p:txBody>
          <a:bodyPr wrap="square" lIns="0" tIns="0" rIns="0" bIns="0" rtlCol="0">
            <a:spAutoFit/>
          </a:bodyPr>
          <a:lstStyle/>
          <a:p>
            <a:pPr algn="r">
              <a:lnSpc>
                <a:spcPct val="113000"/>
              </a:lnSpc>
              <a:spcAft>
                <a:spcPts val="60"/>
              </a:spcAft>
            </a:pPr>
            <a:r>
              <a:rPr lang="en-US" sz="1800" dirty="0">
                <a:solidFill>
                  <a:schemeClr val="bg1"/>
                </a:solidFill>
                <a:latin typeface="Futura Bold" charset="0"/>
                <a:ea typeface="Futura Bold" charset="0"/>
                <a:cs typeface="Futura Bold" charset="0"/>
              </a:rPr>
              <a:t>Built environment </a:t>
            </a:r>
          </a:p>
          <a:p>
            <a:pPr algn="r">
              <a:lnSpc>
                <a:spcPct val="113000"/>
              </a:lnSpc>
              <a:spcAft>
                <a:spcPts val="60"/>
              </a:spcAft>
            </a:pPr>
            <a:r>
              <a:rPr lang="en-US" sz="1600" dirty="0">
                <a:solidFill>
                  <a:schemeClr val="bg1"/>
                </a:solidFill>
                <a:latin typeface="+mj-lt"/>
                <a:ea typeface="Futura Bold" charset="0"/>
                <a:cs typeface="Futura Bold" charset="0"/>
              </a:rPr>
              <a:t>9.3</a:t>
            </a:r>
            <a:r>
              <a:rPr lang="en-US" sz="1600" b="1" dirty="0">
                <a:solidFill>
                  <a:schemeClr val="bg1"/>
                </a:solidFill>
                <a:latin typeface="+mj-lt"/>
              </a:rPr>
              <a:t>Gt CO</a:t>
            </a:r>
            <a:r>
              <a:rPr lang="en-US" sz="1600" b="1" baseline="-25000" dirty="0">
                <a:solidFill>
                  <a:schemeClr val="bg1"/>
                </a:solidFill>
                <a:latin typeface="+mj-lt"/>
              </a:rPr>
              <a:t>2</a:t>
            </a:r>
            <a:endParaRPr lang="en-US" sz="1600" dirty="0">
              <a:solidFill>
                <a:schemeClr val="bg1"/>
              </a:solidFill>
              <a:latin typeface="+mj-lt"/>
              <a:ea typeface="Futura Bold" charset="0"/>
              <a:cs typeface="Futura Bold" charset="0"/>
            </a:endParaRPr>
          </a:p>
        </p:txBody>
      </p:sp>
      <p:sp>
        <p:nvSpPr>
          <p:cNvPr id="54" name="Rectangle 53"/>
          <p:cNvSpPr/>
          <p:nvPr/>
        </p:nvSpPr>
        <p:spPr>
          <a:xfrm>
            <a:off x="6850974" y="3070590"/>
            <a:ext cx="640080" cy="152561"/>
          </a:xfrm>
          <a:prstGeom prst="rect">
            <a:avLst/>
          </a:prstGeom>
          <a:solidFill>
            <a:srgbClr val="BED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5" name="Rectangle 54"/>
          <p:cNvSpPr/>
          <p:nvPr/>
        </p:nvSpPr>
        <p:spPr>
          <a:xfrm>
            <a:off x="7490095" y="3070590"/>
            <a:ext cx="640080" cy="152561"/>
          </a:xfrm>
          <a:prstGeom prst="rect">
            <a:avLst/>
          </a:prstGeom>
          <a:solidFill>
            <a:srgbClr val="BED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6" name="Rectangle 55"/>
          <p:cNvSpPr/>
          <p:nvPr/>
        </p:nvSpPr>
        <p:spPr>
          <a:xfrm>
            <a:off x="8129220" y="3070590"/>
            <a:ext cx="640080" cy="1525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57" name="Group 56"/>
          <p:cNvGrpSpPr/>
          <p:nvPr/>
        </p:nvGrpSpPr>
        <p:grpSpPr>
          <a:xfrm>
            <a:off x="3399896" y="2261453"/>
            <a:ext cx="2560320" cy="2275428"/>
            <a:chOff x="6236135" y="2265915"/>
            <a:chExt cx="2561654" cy="2275428"/>
          </a:xfrm>
        </p:grpSpPr>
        <p:pic>
          <p:nvPicPr>
            <p:cNvPr id="65" name="Picture 64"/>
            <p:cNvPicPr>
              <a:picLocks noChangeAspect="1"/>
            </p:cNvPicPr>
            <p:nvPr/>
          </p:nvPicPr>
          <p:blipFill rotWithShape="1">
            <a:blip r:embed="rId5" cstate="print">
              <a:extLst>
                <a:ext uri="{28A0092B-C50C-407E-A947-70E740481C1C}">
                  <a14:useLocalDpi xmlns:a14="http://schemas.microsoft.com/office/drawing/2010/main" val="0"/>
                </a:ext>
              </a:extLst>
            </a:blip>
            <a:srcRect l="15376" t="23096"/>
            <a:stretch/>
          </p:blipFill>
          <p:spPr>
            <a:xfrm>
              <a:off x="6236135" y="2986563"/>
              <a:ext cx="2561654" cy="1554780"/>
            </a:xfrm>
            <a:prstGeom prst="rect">
              <a:avLst/>
            </a:prstGeom>
            <a:solidFill>
              <a:srgbClr val="FBCE07"/>
            </a:solidFill>
            <a:ln>
              <a:noFill/>
            </a:ln>
          </p:spPr>
        </p:pic>
        <p:sp>
          <p:nvSpPr>
            <p:cNvPr id="66" name="Rectangle 65"/>
            <p:cNvSpPr/>
            <p:nvPr/>
          </p:nvSpPr>
          <p:spPr>
            <a:xfrm>
              <a:off x="6236135" y="2265915"/>
              <a:ext cx="2561654" cy="1086152"/>
            </a:xfrm>
            <a:prstGeom prst="rect">
              <a:avLst/>
            </a:prstGeom>
            <a:solidFill>
              <a:srgbClr val="FBC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2" name="TextBox 81"/>
            <p:cNvSpPr txBox="1"/>
            <p:nvPr/>
          </p:nvSpPr>
          <p:spPr>
            <a:xfrm>
              <a:off x="6333612" y="2348412"/>
              <a:ext cx="2378678" cy="604076"/>
            </a:xfrm>
            <a:prstGeom prst="rect">
              <a:avLst/>
            </a:prstGeom>
            <a:noFill/>
          </p:spPr>
          <p:txBody>
            <a:bodyPr wrap="square" lIns="0" tIns="0" rIns="0" bIns="0" rtlCol="0">
              <a:spAutoFit/>
            </a:bodyPr>
            <a:lstStyle/>
            <a:p>
              <a:pPr algn="r">
                <a:lnSpc>
                  <a:spcPct val="113000"/>
                </a:lnSpc>
                <a:spcAft>
                  <a:spcPts val="60"/>
                </a:spcAft>
              </a:pPr>
              <a:r>
                <a:rPr lang="en-US" sz="1800">
                  <a:solidFill>
                    <a:schemeClr val="bg1"/>
                  </a:solidFill>
                  <a:latin typeface="Futura Bold" charset="0"/>
                  <a:ea typeface="Futura Bold" charset="0"/>
                  <a:cs typeface="Futura Bold" charset="0"/>
                </a:rPr>
                <a:t>Industry </a:t>
              </a:r>
            </a:p>
            <a:p>
              <a:pPr algn="r">
                <a:lnSpc>
                  <a:spcPct val="113000"/>
                </a:lnSpc>
                <a:spcAft>
                  <a:spcPts val="60"/>
                </a:spcAft>
              </a:pPr>
              <a:r>
                <a:rPr lang="en-US" sz="1600">
                  <a:solidFill>
                    <a:schemeClr val="bg1"/>
                  </a:solidFill>
                  <a:latin typeface="+mj-lt"/>
                  <a:ea typeface="Futura Bold" charset="0"/>
                  <a:cs typeface="Futura Bold" charset="0"/>
                </a:rPr>
                <a:t>13</a:t>
              </a:r>
              <a:r>
                <a:rPr lang="en-US" sz="1600" b="1">
                  <a:solidFill>
                    <a:schemeClr val="bg1"/>
                  </a:solidFill>
                </a:rPr>
                <a:t>Gt CO</a:t>
              </a:r>
              <a:r>
                <a:rPr lang="en-US" sz="1600" b="1" baseline="-25000">
                  <a:solidFill>
                    <a:schemeClr val="bg1"/>
                  </a:solidFill>
                </a:rPr>
                <a:t>2</a:t>
              </a:r>
              <a:endParaRPr lang="en-US" sz="1600">
                <a:solidFill>
                  <a:schemeClr val="bg1"/>
                </a:solidFill>
                <a:latin typeface="+mj-lt"/>
                <a:ea typeface="Futura Bold" charset="0"/>
                <a:cs typeface="Futura Bold" charset="0"/>
              </a:endParaRPr>
            </a:p>
          </p:txBody>
        </p:sp>
        <p:sp>
          <p:nvSpPr>
            <p:cNvPr id="83" name="Rectangle 82"/>
            <p:cNvSpPr/>
            <p:nvPr/>
          </p:nvSpPr>
          <p:spPr>
            <a:xfrm>
              <a:off x="6792968" y="3066369"/>
              <a:ext cx="640413" cy="152561"/>
            </a:xfrm>
            <a:prstGeom prst="rect">
              <a:avLst/>
            </a:prstGeom>
            <a:solidFill>
              <a:srgbClr val="BED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4" name="Rectangle 83"/>
            <p:cNvSpPr/>
            <p:nvPr/>
          </p:nvSpPr>
          <p:spPr>
            <a:xfrm>
              <a:off x="7432423" y="3066369"/>
              <a:ext cx="640413" cy="1525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5" name="Rectangle 84"/>
            <p:cNvSpPr/>
            <p:nvPr/>
          </p:nvSpPr>
          <p:spPr>
            <a:xfrm>
              <a:off x="8071877" y="3066369"/>
              <a:ext cx="640413" cy="152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pic>
        <p:nvPicPr>
          <p:cNvPr id="86" name="Picture 85"/>
          <p:cNvPicPr>
            <a:picLocks noChangeAspect="1"/>
          </p:cNvPicPr>
          <p:nvPr/>
        </p:nvPicPr>
        <p:blipFill rotWithShape="1">
          <a:blip r:embed="rId6" cstate="print">
            <a:extLst>
              <a:ext uri="{28A0092B-C50C-407E-A947-70E740481C1C}">
                <a14:useLocalDpi xmlns:a14="http://schemas.microsoft.com/office/drawing/2010/main" val="0"/>
              </a:ext>
            </a:extLst>
          </a:blip>
          <a:srcRect l="15198" t="14425" b="9844"/>
          <a:stretch/>
        </p:blipFill>
        <p:spPr>
          <a:xfrm>
            <a:off x="508005" y="2825097"/>
            <a:ext cx="2558929" cy="1716246"/>
          </a:xfrm>
          <a:prstGeom prst="rect">
            <a:avLst/>
          </a:prstGeom>
        </p:spPr>
      </p:pic>
      <p:sp>
        <p:nvSpPr>
          <p:cNvPr id="87" name="Rectangle 86"/>
          <p:cNvSpPr/>
          <p:nvPr/>
        </p:nvSpPr>
        <p:spPr>
          <a:xfrm>
            <a:off x="508001" y="2265915"/>
            <a:ext cx="2560320" cy="1086152"/>
          </a:xfrm>
          <a:prstGeom prst="rect">
            <a:avLst/>
          </a:prstGeom>
          <a:solidFill>
            <a:srgbClr val="FBC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8" name="TextBox 87"/>
          <p:cNvSpPr txBox="1"/>
          <p:nvPr/>
        </p:nvSpPr>
        <p:spPr>
          <a:xfrm>
            <a:off x="630341" y="2348413"/>
            <a:ext cx="2377440" cy="604076"/>
          </a:xfrm>
          <a:prstGeom prst="rect">
            <a:avLst/>
          </a:prstGeom>
          <a:noFill/>
        </p:spPr>
        <p:txBody>
          <a:bodyPr wrap="square" lIns="0" tIns="0" rIns="0" bIns="0" rtlCol="0">
            <a:spAutoFit/>
          </a:bodyPr>
          <a:lstStyle/>
          <a:p>
            <a:pPr algn="r">
              <a:lnSpc>
                <a:spcPct val="113000"/>
              </a:lnSpc>
              <a:spcAft>
                <a:spcPts val="60"/>
              </a:spcAft>
            </a:pPr>
            <a:r>
              <a:rPr lang="en-US" sz="1800">
                <a:solidFill>
                  <a:schemeClr val="bg1"/>
                </a:solidFill>
                <a:latin typeface="Futura Bold" charset="0"/>
                <a:ea typeface="Futura Bold" charset="0"/>
                <a:cs typeface="Futura Bold" charset="0"/>
              </a:rPr>
              <a:t>Power generation </a:t>
            </a:r>
          </a:p>
          <a:p>
            <a:pPr algn="r">
              <a:lnSpc>
                <a:spcPct val="113000"/>
              </a:lnSpc>
              <a:spcAft>
                <a:spcPts val="60"/>
              </a:spcAft>
            </a:pPr>
            <a:r>
              <a:rPr lang="en-US" sz="1600">
                <a:solidFill>
                  <a:schemeClr val="bg1"/>
                </a:solidFill>
                <a:latin typeface="+mj-lt"/>
                <a:ea typeface="Futura Bold" charset="0"/>
                <a:cs typeface="Futura Bold" charset="0"/>
              </a:rPr>
              <a:t>13.6</a:t>
            </a:r>
            <a:r>
              <a:rPr lang="en-US" sz="1600" b="1">
                <a:solidFill>
                  <a:schemeClr val="bg1"/>
                </a:solidFill>
              </a:rPr>
              <a:t>Gt CO</a:t>
            </a:r>
            <a:r>
              <a:rPr lang="en-US" sz="1600" b="1" baseline="-25000">
                <a:solidFill>
                  <a:schemeClr val="bg1"/>
                </a:solidFill>
              </a:rPr>
              <a:t>2</a:t>
            </a:r>
            <a:endParaRPr lang="en-US" sz="1600">
              <a:solidFill>
                <a:schemeClr val="bg1"/>
              </a:solidFill>
              <a:latin typeface="+mj-lt"/>
              <a:ea typeface="Futura Bold" charset="0"/>
              <a:cs typeface="Futura Bold" charset="0"/>
            </a:endParaRPr>
          </a:p>
        </p:txBody>
      </p:sp>
      <p:sp>
        <p:nvSpPr>
          <p:cNvPr id="89" name="Rectangle 88"/>
          <p:cNvSpPr/>
          <p:nvPr/>
        </p:nvSpPr>
        <p:spPr>
          <a:xfrm>
            <a:off x="1089463" y="3040772"/>
            <a:ext cx="640080" cy="152561"/>
          </a:xfrm>
          <a:prstGeom prst="rect">
            <a:avLst/>
          </a:prstGeom>
          <a:solidFill>
            <a:srgbClr val="BED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0" name="Rectangle 89"/>
          <p:cNvSpPr/>
          <p:nvPr/>
        </p:nvSpPr>
        <p:spPr>
          <a:xfrm>
            <a:off x="1728580" y="3040772"/>
            <a:ext cx="640080" cy="152561"/>
          </a:xfrm>
          <a:prstGeom prst="rect">
            <a:avLst/>
          </a:prstGeom>
          <a:solidFill>
            <a:srgbClr val="BED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1" name="Rectangle 90"/>
          <p:cNvSpPr/>
          <p:nvPr/>
        </p:nvSpPr>
        <p:spPr>
          <a:xfrm>
            <a:off x="2367703" y="3040772"/>
            <a:ext cx="640080" cy="1525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92" name="Group 91"/>
          <p:cNvGrpSpPr/>
          <p:nvPr/>
        </p:nvGrpSpPr>
        <p:grpSpPr>
          <a:xfrm>
            <a:off x="9093541" y="5106736"/>
            <a:ext cx="3992043" cy="215390"/>
            <a:chOff x="8121196" y="4321658"/>
            <a:chExt cx="3994120" cy="215390"/>
          </a:xfrm>
        </p:grpSpPr>
        <p:sp>
          <p:nvSpPr>
            <p:cNvPr id="93" name="TextBox 92"/>
            <p:cNvSpPr txBox="1"/>
            <p:nvPr/>
          </p:nvSpPr>
          <p:spPr>
            <a:xfrm>
              <a:off x="9048059" y="4321658"/>
              <a:ext cx="3067257" cy="195695"/>
            </a:xfrm>
            <a:prstGeom prst="rect">
              <a:avLst/>
            </a:prstGeom>
            <a:noFill/>
          </p:spPr>
          <p:txBody>
            <a:bodyPr wrap="square" lIns="0" tIns="0" rIns="0" bIns="0" rtlCol="0">
              <a:spAutoFit/>
            </a:bodyPr>
            <a:lstStyle/>
            <a:p>
              <a:pPr>
                <a:lnSpc>
                  <a:spcPct val="113000"/>
                </a:lnSpc>
                <a:spcAft>
                  <a:spcPts val="60"/>
                </a:spcAft>
              </a:pPr>
              <a:r>
                <a:rPr lang="en-GB" sz="1200">
                  <a:ea typeface="Futura Bold" charset="0"/>
                  <a:cs typeface="Futura Bold" charset="0"/>
                </a:rPr>
                <a:t>Less difficult to decarbonize</a:t>
              </a:r>
              <a:endParaRPr lang="en-US" sz="1200">
                <a:ea typeface="Futura Bold" charset="0"/>
                <a:cs typeface="Futura Bold" charset="0"/>
              </a:endParaRPr>
            </a:p>
          </p:txBody>
        </p:sp>
        <p:sp>
          <p:nvSpPr>
            <p:cNvPr id="94" name="Rectangle 93"/>
            <p:cNvSpPr/>
            <p:nvPr/>
          </p:nvSpPr>
          <p:spPr>
            <a:xfrm>
              <a:off x="8121196" y="4384487"/>
              <a:ext cx="762806" cy="152561"/>
            </a:xfrm>
            <a:prstGeom prst="rect">
              <a:avLst/>
            </a:prstGeom>
            <a:solidFill>
              <a:srgbClr val="BED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95" name="Group 94"/>
          <p:cNvGrpSpPr/>
          <p:nvPr/>
        </p:nvGrpSpPr>
        <p:grpSpPr>
          <a:xfrm>
            <a:off x="9093542" y="5399176"/>
            <a:ext cx="3388792" cy="215390"/>
            <a:chOff x="8121196" y="4321658"/>
            <a:chExt cx="3390557" cy="215390"/>
          </a:xfrm>
        </p:grpSpPr>
        <p:sp>
          <p:nvSpPr>
            <p:cNvPr id="96" name="TextBox 95"/>
            <p:cNvSpPr txBox="1"/>
            <p:nvPr/>
          </p:nvSpPr>
          <p:spPr>
            <a:xfrm>
              <a:off x="9048060" y="4321658"/>
              <a:ext cx="2463693" cy="195695"/>
            </a:xfrm>
            <a:prstGeom prst="rect">
              <a:avLst/>
            </a:prstGeom>
            <a:noFill/>
          </p:spPr>
          <p:txBody>
            <a:bodyPr wrap="square" lIns="0" tIns="0" rIns="0" bIns="0" rtlCol="0">
              <a:spAutoFit/>
            </a:bodyPr>
            <a:lstStyle/>
            <a:p>
              <a:pPr>
                <a:lnSpc>
                  <a:spcPct val="113000"/>
                </a:lnSpc>
                <a:spcAft>
                  <a:spcPts val="60"/>
                </a:spcAft>
              </a:pPr>
              <a:r>
                <a:rPr lang="is-IS" sz="1200">
                  <a:ea typeface="Futura Bold" charset="0"/>
                  <a:cs typeface="Futura Bold" charset="0"/>
                </a:rPr>
                <a:t>…</a:t>
              </a:r>
              <a:endParaRPr lang="en-US" sz="1200">
                <a:ea typeface="Futura Bold" charset="0"/>
                <a:cs typeface="Futura Bold" charset="0"/>
              </a:endParaRPr>
            </a:p>
          </p:txBody>
        </p:sp>
        <p:sp>
          <p:nvSpPr>
            <p:cNvPr id="97" name="Rectangle 96"/>
            <p:cNvSpPr/>
            <p:nvPr/>
          </p:nvSpPr>
          <p:spPr>
            <a:xfrm>
              <a:off x="8121196" y="4384487"/>
              <a:ext cx="762806" cy="1525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98" name="Group 97"/>
          <p:cNvGrpSpPr/>
          <p:nvPr/>
        </p:nvGrpSpPr>
        <p:grpSpPr>
          <a:xfrm>
            <a:off x="9093541" y="5691620"/>
            <a:ext cx="3992043" cy="215390"/>
            <a:chOff x="8121196" y="4321658"/>
            <a:chExt cx="3994120" cy="215390"/>
          </a:xfrm>
        </p:grpSpPr>
        <p:sp>
          <p:nvSpPr>
            <p:cNvPr id="99" name="TextBox 98"/>
            <p:cNvSpPr txBox="1"/>
            <p:nvPr/>
          </p:nvSpPr>
          <p:spPr>
            <a:xfrm>
              <a:off x="9048059" y="4321658"/>
              <a:ext cx="3067257" cy="195695"/>
            </a:xfrm>
            <a:prstGeom prst="rect">
              <a:avLst/>
            </a:prstGeom>
            <a:noFill/>
          </p:spPr>
          <p:txBody>
            <a:bodyPr wrap="square" lIns="0" tIns="0" rIns="0" bIns="0" rtlCol="0">
              <a:spAutoFit/>
            </a:bodyPr>
            <a:lstStyle/>
            <a:p>
              <a:pPr>
                <a:lnSpc>
                  <a:spcPct val="113000"/>
                </a:lnSpc>
                <a:spcAft>
                  <a:spcPts val="60"/>
                </a:spcAft>
              </a:pPr>
              <a:r>
                <a:rPr lang="en-GB" sz="1200">
                  <a:ea typeface="Futura Bold" charset="0"/>
                  <a:cs typeface="Futura Bold" charset="0"/>
                </a:rPr>
                <a:t>More difficult to decarbonize</a:t>
              </a:r>
              <a:endParaRPr lang="en-US" sz="1200">
                <a:ea typeface="Futura Bold" charset="0"/>
                <a:cs typeface="Futura Bold" charset="0"/>
              </a:endParaRPr>
            </a:p>
          </p:txBody>
        </p:sp>
        <p:sp>
          <p:nvSpPr>
            <p:cNvPr id="100" name="Rectangle 99"/>
            <p:cNvSpPr/>
            <p:nvPr/>
          </p:nvSpPr>
          <p:spPr>
            <a:xfrm>
              <a:off x="8121196" y="4384487"/>
              <a:ext cx="762806" cy="152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01" name="TextBox 100"/>
          <p:cNvSpPr txBox="1"/>
          <p:nvPr/>
        </p:nvSpPr>
        <p:spPr>
          <a:xfrm>
            <a:off x="9093544" y="4742401"/>
            <a:ext cx="2210468" cy="364341"/>
          </a:xfrm>
          <a:prstGeom prst="rect">
            <a:avLst/>
          </a:prstGeom>
          <a:noFill/>
        </p:spPr>
        <p:txBody>
          <a:bodyPr wrap="square" lIns="0" tIns="0" rIns="0" bIns="0" rtlCol="0">
            <a:noAutofit/>
          </a:bodyPr>
          <a:lstStyle/>
          <a:p>
            <a:pPr>
              <a:lnSpc>
                <a:spcPct val="113000"/>
              </a:lnSpc>
              <a:spcAft>
                <a:spcPts val="60"/>
              </a:spcAft>
            </a:pPr>
            <a:r>
              <a:rPr lang="en-GB" sz="1200">
                <a:latin typeface="Futura Bold" charset="0"/>
                <a:ea typeface="Futura Bold" charset="0"/>
                <a:cs typeface="Futura Bold" charset="0"/>
              </a:rPr>
              <a:t>Current status</a:t>
            </a:r>
          </a:p>
        </p:txBody>
      </p:sp>
      <p:cxnSp>
        <p:nvCxnSpPr>
          <p:cNvPr id="103" name="Straight Connector 102"/>
          <p:cNvCxnSpPr>
            <a:cxnSpLocks/>
          </p:cNvCxnSpPr>
          <p:nvPr/>
        </p:nvCxnSpPr>
        <p:spPr>
          <a:xfrm>
            <a:off x="3238597" y="1747822"/>
            <a:ext cx="15091" cy="47436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p:cNvCxnSpPr>
          <p:nvPr/>
        </p:nvCxnSpPr>
        <p:spPr>
          <a:xfrm>
            <a:off x="6096000" y="1628400"/>
            <a:ext cx="0" cy="48960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cxnSpLocks/>
          </p:cNvCxnSpPr>
          <p:nvPr/>
        </p:nvCxnSpPr>
        <p:spPr>
          <a:xfrm>
            <a:off x="8996096" y="1056304"/>
            <a:ext cx="0" cy="5220671"/>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17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W89472_high copy.jpg"/>
          <p:cNvPicPr>
            <a:picLocks noChangeAspect="1"/>
          </p:cNvPicPr>
          <p:nvPr/>
        </p:nvPicPr>
        <p:blipFill rotWithShape="1">
          <a:blip r:embed="rId3" cstate="print">
            <a:extLst>
              <a:ext uri="{28A0092B-C50C-407E-A947-70E740481C1C}">
                <a14:useLocalDpi xmlns:a14="http://schemas.microsoft.com/office/drawing/2010/main" val="0"/>
              </a:ext>
            </a:extLst>
          </a:blip>
          <a:srcRect l="1" t="14976" r="4166" b="17122"/>
          <a:stretch/>
        </p:blipFill>
        <p:spPr>
          <a:xfrm>
            <a:off x="0" y="1240970"/>
            <a:ext cx="12192000" cy="5617029"/>
          </a:xfrm>
          <a:prstGeom prst="rect">
            <a:avLst/>
          </a:prstGeom>
        </p:spPr>
      </p:pic>
      <p:sp>
        <p:nvSpPr>
          <p:cNvPr id="2" name="Title 1"/>
          <p:cNvSpPr>
            <a:spLocks noGrp="1"/>
          </p:cNvSpPr>
          <p:nvPr>
            <p:ph type="title"/>
          </p:nvPr>
        </p:nvSpPr>
        <p:spPr>
          <a:xfrm>
            <a:off x="507998" y="712800"/>
            <a:ext cx="11861116" cy="752475"/>
          </a:xfrm>
        </p:spPr>
        <p:txBody>
          <a:bodyPr/>
          <a:lstStyle/>
          <a:p>
            <a:r>
              <a:rPr lang="en-US" dirty="0"/>
              <a:t>LNG FUEL REMOVES REGULATORY UNCERTAINTY</a:t>
            </a:r>
            <a:br>
              <a:rPr lang="en-US" dirty="0">
                <a:solidFill>
                  <a:srgbClr val="FFFFFF"/>
                </a:solidFill>
              </a:rPr>
            </a:br>
            <a:endParaRPr lang="en-GB" dirty="0">
              <a:solidFill>
                <a:srgbClr val="FFFFFF"/>
              </a:solidFill>
            </a:endParaRPr>
          </a:p>
        </p:txBody>
      </p:sp>
      <p:sp>
        <p:nvSpPr>
          <p:cNvPr id="7" name="Rechthoek 1"/>
          <p:cNvSpPr/>
          <p:nvPr/>
        </p:nvSpPr>
        <p:spPr>
          <a:xfrm>
            <a:off x="507600" y="4625163"/>
            <a:ext cx="7320537" cy="1203899"/>
          </a:xfrm>
          <a:prstGeom prst="rect">
            <a:avLst/>
          </a:prstGeom>
        </p:spPr>
        <p:txBody>
          <a:bodyPr wrap="square" lIns="0" tIns="0" rIns="0" bIns="0">
            <a:noAutofit/>
          </a:bodyPr>
          <a:lstStyle/>
          <a:p>
            <a:pPr marL="0" marR="0" lvl="0" indent="0" defTabSz="914400" eaLnBrk="1" fontAlgn="auto" latinLnBrk="0" hangingPunct="1">
              <a:lnSpc>
                <a:spcPct val="140000"/>
              </a:lnSpc>
              <a:spcBef>
                <a:spcPts val="0"/>
              </a:spcBef>
              <a:spcAft>
                <a:spcPts val="0"/>
              </a:spcAft>
              <a:buClrTx/>
              <a:buSzPct val="85000"/>
              <a:buFontTx/>
              <a:buNone/>
              <a:tabLst/>
              <a:defRPr/>
            </a:pPr>
            <a:r>
              <a:rPr kumimoji="0" lang="en-US" sz="1400" b="0" i="0" u="none" strike="noStrike" kern="0" cap="none" spc="0" normalizeH="0" baseline="0" noProof="0" dirty="0">
                <a:ln>
                  <a:noFill/>
                </a:ln>
                <a:solidFill>
                  <a:srgbClr val="FFFFFF"/>
                </a:solidFill>
                <a:effectLst/>
                <a:uLnTx/>
                <a:uFillTx/>
              </a:rPr>
              <a:t>LNG fuel is the lowest carbon fossil fuel and can support ship owners and operators in meeting the current and future expected IMO </a:t>
            </a:r>
            <a:r>
              <a:rPr kumimoji="0" lang="en-US" sz="1400" b="0" i="0" u="none" strike="noStrike" kern="0" cap="none" spc="0" normalizeH="0" baseline="0" noProof="0" dirty="0" err="1">
                <a:ln>
                  <a:noFill/>
                </a:ln>
                <a:solidFill>
                  <a:srgbClr val="FFFFFF"/>
                </a:solidFill>
                <a:effectLst/>
                <a:uLnTx/>
                <a:uFillTx/>
              </a:rPr>
              <a:t>Marpol</a:t>
            </a:r>
            <a:r>
              <a:rPr kumimoji="0" lang="en-US" sz="1400" b="0" i="0" u="none" strike="noStrike" kern="0" cap="none" spc="0" normalizeH="0" baseline="0" noProof="0" dirty="0">
                <a:ln>
                  <a:noFill/>
                </a:ln>
                <a:solidFill>
                  <a:srgbClr val="FFFFFF"/>
                </a:solidFill>
                <a:effectLst/>
                <a:uLnTx/>
                <a:uFillTx/>
              </a:rPr>
              <a:t> Annex VI </a:t>
            </a:r>
            <a:r>
              <a:rPr kumimoji="0" lang="en-US" sz="1400" b="0" i="0" u="none" strike="noStrike" kern="0" cap="none" spc="0" normalizeH="0" baseline="0" noProof="0" dirty="0" err="1">
                <a:ln>
                  <a:noFill/>
                </a:ln>
                <a:solidFill>
                  <a:srgbClr val="FFFFFF"/>
                </a:solidFill>
                <a:effectLst/>
                <a:uLnTx/>
                <a:uFillTx/>
              </a:rPr>
              <a:t>sulphur</a:t>
            </a:r>
            <a:r>
              <a:rPr kumimoji="0" lang="en-US" sz="1400" b="0" i="0" u="none" strike="noStrike" kern="0" cap="none" spc="0" normalizeH="0" baseline="0" noProof="0" dirty="0">
                <a:ln>
                  <a:noFill/>
                </a:ln>
                <a:solidFill>
                  <a:srgbClr val="FFFFFF"/>
                </a:solidFill>
                <a:effectLst/>
                <a:uLnTx/>
                <a:uFillTx/>
              </a:rPr>
              <a:t> and nitrogen oxide emission limits.</a:t>
            </a:r>
          </a:p>
          <a:p>
            <a:pPr marL="0" marR="0" lvl="0" indent="0" defTabSz="914400" eaLnBrk="1" fontAlgn="auto" latinLnBrk="0" hangingPunct="1">
              <a:lnSpc>
                <a:spcPct val="140000"/>
              </a:lnSpc>
              <a:spcBef>
                <a:spcPts val="0"/>
              </a:spcBef>
              <a:spcAft>
                <a:spcPts val="0"/>
              </a:spcAft>
              <a:buClrTx/>
              <a:buSzPct val="85000"/>
              <a:buFontTx/>
              <a:buNone/>
              <a:tabLst/>
              <a:defRPr/>
            </a:pPr>
            <a:endParaRPr kumimoji="0" lang="en-US"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40000"/>
              </a:lnSpc>
              <a:spcBef>
                <a:spcPts val="0"/>
              </a:spcBef>
              <a:spcAft>
                <a:spcPts val="0"/>
              </a:spcAft>
              <a:buClrTx/>
              <a:buSzPct val="85000"/>
              <a:buFontTx/>
              <a:buNone/>
              <a:tabLst/>
              <a:defRPr/>
            </a:pPr>
            <a:r>
              <a:rPr kumimoji="0" lang="en-US" sz="1400" b="0" i="0" u="none" strike="noStrike" kern="0" cap="none" spc="0" normalizeH="0" baseline="0" noProof="0" dirty="0">
                <a:ln>
                  <a:noFill/>
                </a:ln>
                <a:solidFill>
                  <a:srgbClr val="FFFFFF"/>
                </a:solidFill>
                <a:effectLst/>
                <a:uLnTx/>
                <a:uFillTx/>
              </a:rPr>
              <a:t>LNG offers:</a:t>
            </a:r>
          </a:p>
          <a:p>
            <a:pPr marL="216000" marR="0" lvl="0" indent="-216000" defTabSz="914400" eaLnBrk="1" fontAlgn="auto" latinLnBrk="0" hangingPunct="1">
              <a:lnSpc>
                <a:spcPct val="140000"/>
              </a:lnSpc>
              <a:spcBef>
                <a:spcPts val="0"/>
              </a:spcBef>
              <a:spcAft>
                <a:spcPts val="0"/>
              </a:spcAft>
              <a:buClrTx/>
              <a:buSzPct val="85000"/>
              <a:buFont typeface="Wingdings-Regular" charset="2"/>
              <a:buChar char="n"/>
              <a:tabLst/>
              <a:defRPr/>
            </a:pPr>
            <a:r>
              <a:rPr kumimoji="0" lang="en-US" sz="1400" b="0" i="0" u="none" strike="noStrike" kern="0" cap="none" spc="0" normalizeH="0" baseline="0" noProof="0" dirty="0">
                <a:ln>
                  <a:noFill/>
                </a:ln>
                <a:solidFill>
                  <a:srgbClr val="FFFFFF"/>
                </a:solidFill>
                <a:effectLst/>
                <a:uLnTx/>
                <a:uFillTx/>
              </a:rPr>
              <a:t>Virtually zero SOx emissions</a:t>
            </a:r>
          </a:p>
          <a:p>
            <a:pPr marL="216000" marR="0" lvl="0" indent="-216000" defTabSz="914400" eaLnBrk="1" fontAlgn="auto" latinLnBrk="0" hangingPunct="1">
              <a:lnSpc>
                <a:spcPct val="140000"/>
              </a:lnSpc>
              <a:spcBef>
                <a:spcPts val="0"/>
              </a:spcBef>
              <a:spcAft>
                <a:spcPts val="0"/>
              </a:spcAft>
              <a:buClrTx/>
              <a:buSzPct val="85000"/>
              <a:buFont typeface="Wingdings-Regular" charset="2"/>
              <a:buChar char="n"/>
              <a:tabLst/>
              <a:defRPr/>
            </a:pPr>
            <a:r>
              <a:rPr kumimoji="0" lang="en-US" sz="1400" b="0" i="0" u="none" strike="noStrike" kern="0" cap="none" spc="0" normalizeH="0" baseline="0" noProof="0" dirty="0">
                <a:ln>
                  <a:noFill/>
                </a:ln>
                <a:solidFill>
                  <a:srgbClr val="FFFFFF"/>
                </a:solidFill>
                <a:effectLst/>
                <a:uLnTx/>
                <a:uFillTx/>
              </a:rPr>
              <a:t>Significantly reduced particulate matter</a:t>
            </a:r>
          </a:p>
          <a:p>
            <a:pPr marL="216000" marR="0" lvl="0" indent="-216000" defTabSz="914400" eaLnBrk="1" fontAlgn="auto" latinLnBrk="0" hangingPunct="1">
              <a:lnSpc>
                <a:spcPct val="140000"/>
              </a:lnSpc>
              <a:spcBef>
                <a:spcPts val="0"/>
              </a:spcBef>
              <a:spcAft>
                <a:spcPts val="0"/>
              </a:spcAft>
              <a:buClrTx/>
              <a:buSzPct val="85000"/>
              <a:buFont typeface="Wingdings-Regular" charset="2"/>
              <a:buChar char="n"/>
              <a:tabLst/>
              <a:defRPr/>
            </a:pPr>
            <a:r>
              <a:rPr kumimoji="0" lang="en-US" sz="1400" b="0" i="0" u="none" strike="noStrike" kern="0" cap="none" spc="0" normalizeH="0" baseline="0" noProof="0" dirty="0">
                <a:ln>
                  <a:noFill/>
                </a:ln>
                <a:solidFill>
                  <a:srgbClr val="FFFFFF"/>
                </a:solidFill>
                <a:effectLst/>
                <a:uLnTx/>
                <a:uFillTx/>
              </a:rPr>
              <a:t>Significantly reduced NOx </a:t>
            </a:r>
          </a:p>
        </p:txBody>
      </p:sp>
      <p:sp>
        <p:nvSpPr>
          <p:cNvPr id="9" name="Rectangle 8" descr="&lt;Shell Yellow Bar&gt;" title="&lt;Shell Yellow Bar&gt;"/>
          <p:cNvSpPr/>
          <p:nvPr/>
        </p:nvSpPr>
        <p:spPr bwMode="gray">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957644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08295"/>
            <a:ext cx="12192000" cy="50442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 name="Title 1"/>
          <p:cNvSpPr>
            <a:spLocks noGrp="1"/>
          </p:cNvSpPr>
          <p:nvPr>
            <p:ph type="title"/>
          </p:nvPr>
        </p:nvSpPr>
        <p:spPr/>
        <p:txBody>
          <a:bodyPr/>
          <a:lstStyle/>
          <a:p>
            <a:r>
              <a:rPr lang="en-SG" dirty="0"/>
              <a:t>POTENTIAL DEMAND UPSIDE FROM TRANSPORT SECTOR</a:t>
            </a:r>
            <a:endParaRPr lang="en-US" dirty="0"/>
          </a:p>
        </p:txBody>
      </p:sp>
      <p:graphicFrame>
        <p:nvGraphicFramePr>
          <p:cNvPr id="10" name="Content Placeholder 9"/>
          <p:cNvGraphicFramePr>
            <a:graphicFrameLocks noGrp="1"/>
          </p:cNvGraphicFramePr>
          <p:nvPr>
            <p:ph sz="quarter" idx="11"/>
            <p:extLst/>
          </p:nvPr>
        </p:nvGraphicFramePr>
        <p:xfrm>
          <a:off x="6227763" y="1522854"/>
          <a:ext cx="5451978" cy="483667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bwMode="auto">
          <a:xfrm>
            <a:off x="6215063" y="1540189"/>
            <a:ext cx="5464678" cy="323165"/>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defTabSz="357708">
              <a:lnSpc>
                <a:spcPct val="140000"/>
              </a:lnSpc>
              <a:buClr>
                <a:srgbClr val="DD1D21"/>
              </a:buClr>
              <a:buSzPct val="85000"/>
            </a:pPr>
            <a:r>
              <a:rPr lang="en-GB" sz="1500" dirty="0">
                <a:solidFill>
                  <a:srgbClr val="404040"/>
                </a:solidFill>
                <a:latin typeface="Futura Bold"/>
              </a:rPr>
              <a:t>MTPA equivalent, 2025</a:t>
            </a:r>
          </a:p>
        </p:txBody>
      </p:sp>
      <p:sp>
        <p:nvSpPr>
          <p:cNvPr id="13" name="TextBox 12"/>
          <p:cNvSpPr txBox="1"/>
          <p:nvPr/>
        </p:nvSpPr>
        <p:spPr bwMode="auto">
          <a:xfrm>
            <a:off x="532401" y="6198655"/>
            <a:ext cx="5462744" cy="153888"/>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r>
              <a:rPr lang="en-GB" sz="1000" b="1" dirty="0">
                <a:solidFill>
                  <a:srgbClr val="404040"/>
                </a:solidFill>
              </a:rPr>
              <a:t>Source: </a:t>
            </a:r>
            <a:r>
              <a:rPr lang="en-GB" sz="1000" dirty="0">
                <a:solidFill>
                  <a:srgbClr val="404040"/>
                </a:solidFill>
              </a:rPr>
              <a:t>Shell interpretation of Wood Mackenzie and IHS</a:t>
            </a:r>
          </a:p>
        </p:txBody>
      </p:sp>
      <p:graphicFrame>
        <p:nvGraphicFramePr>
          <p:cNvPr id="14" name="Chart 13"/>
          <p:cNvGraphicFramePr/>
          <p:nvPr>
            <p:extLst>
              <p:ext uri="{D42A27DB-BD31-4B8C-83A1-F6EECF244321}">
                <p14:modId xmlns:p14="http://schemas.microsoft.com/office/powerpoint/2010/main" val="4125368220"/>
              </p:ext>
            </p:extLst>
          </p:nvPr>
        </p:nvGraphicFramePr>
        <p:xfrm>
          <a:off x="507999" y="1673999"/>
          <a:ext cx="5468939" cy="460418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bwMode="auto">
          <a:xfrm>
            <a:off x="510574" y="1543277"/>
            <a:ext cx="5385679" cy="323165"/>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defTabSz="357708">
              <a:lnSpc>
                <a:spcPct val="140000"/>
              </a:lnSpc>
              <a:buClr>
                <a:srgbClr val="DD1D21"/>
              </a:buClr>
              <a:buSzPct val="85000"/>
            </a:pPr>
            <a:r>
              <a:rPr lang="en-GB" sz="1500" dirty="0">
                <a:solidFill>
                  <a:srgbClr val="404040"/>
                </a:solidFill>
                <a:latin typeface="Futura Bold"/>
              </a:rPr>
              <a:t>LNG imports (MTPA)</a:t>
            </a:r>
          </a:p>
        </p:txBody>
      </p:sp>
      <p:sp>
        <p:nvSpPr>
          <p:cNvPr id="3" name="TextBox 2"/>
          <p:cNvSpPr txBox="1"/>
          <p:nvPr/>
        </p:nvSpPr>
        <p:spPr>
          <a:xfrm>
            <a:off x="1517372" y="2335204"/>
            <a:ext cx="1917146" cy="365531"/>
          </a:xfrm>
          <a:prstGeom prst="rect">
            <a:avLst/>
          </a:prstGeom>
          <a:noFill/>
        </p:spPr>
        <p:txBody>
          <a:bodyPr wrap="none" lIns="0" tIns="0" rIns="0" bIns="0" rtlCol="0">
            <a:noAutofit/>
          </a:bodyPr>
          <a:lstStyle/>
          <a:p>
            <a:pPr marL="219456" indent="-219456" defTabSz="914400">
              <a:lnSpc>
                <a:spcPct val="140000"/>
              </a:lnSpc>
              <a:spcAft>
                <a:spcPts val="0"/>
              </a:spcAft>
              <a:buClr>
                <a:schemeClr val="accent6"/>
              </a:buClr>
              <a:buSzPct val="130000"/>
              <a:buFont typeface="Wingdings" panose="05000000000000000000" pitchFamily="2" charset="2"/>
              <a:buChar char=""/>
              <a:tabLst>
                <a:tab pos="1081088" algn="l"/>
              </a:tabLst>
            </a:pPr>
            <a:r>
              <a:rPr lang="en-US" sz="1200" kern="0" dirty="0">
                <a:solidFill>
                  <a:srgbClr val="595959"/>
                </a:solidFill>
                <a:ea typeface="Arial" charset="0"/>
              </a:rPr>
              <a:t>LNG Bunkering Demand</a:t>
            </a:r>
          </a:p>
        </p:txBody>
      </p:sp>
      <p:sp>
        <p:nvSpPr>
          <p:cNvPr id="16" name="TextBox 15"/>
          <p:cNvSpPr txBox="1"/>
          <p:nvPr/>
        </p:nvSpPr>
        <p:spPr>
          <a:xfrm>
            <a:off x="1517372" y="2060770"/>
            <a:ext cx="914400" cy="914400"/>
          </a:xfrm>
          <a:prstGeom prst="rect">
            <a:avLst/>
          </a:prstGeom>
          <a:noFill/>
        </p:spPr>
        <p:txBody>
          <a:bodyPr wrap="none" lIns="0" tIns="0" rIns="0" bIns="0" rtlCol="0">
            <a:noAutofit/>
          </a:bodyPr>
          <a:lstStyle/>
          <a:p>
            <a:pPr marL="219456" indent="-219456" defTabSz="914400">
              <a:lnSpc>
                <a:spcPct val="140000"/>
              </a:lnSpc>
              <a:spcAft>
                <a:spcPts val="0"/>
              </a:spcAft>
              <a:buClr>
                <a:srgbClr val="7F7F7F"/>
              </a:buClr>
              <a:buSzPct val="130000"/>
              <a:buFont typeface="Wingdings" panose="05000000000000000000" pitchFamily="2" charset="2"/>
              <a:buChar char=""/>
              <a:tabLst>
                <a:tab pos="1081088" algn="l"/>
              </a:tabLst>
            </a:pPr>
            <a:r>
              <a:rPr lang="en-US" sz="1200" kern="0" dirty="0">
                <a:solidFill>
                  <a:srgbClr val="595959"/>
                </a:solidFill>
                <a:ea typeface="Arial" charset="0"/>
              </a:rPr>
              <a:t>Other LNG Demand</a:t>
            </a:r>
          </a:p>
        </p:txBody>
      </p:sp>
    </p:spTree>
    <p:extLst>
      <p:ext uri="{BB962C8B-B14F-4D97-AF65-F5344CB8AC3E}">
        <p14:creationId xmlns:p14="http://schemas.microsoft.com/office/powerpoint/2010/main" val="5491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2"/>
          <p:cNvSpPr txBox="1">
            <a:spLocks/>
          </p:cNvSpPr>
          <p:nvPr/>
        </p:nvSpPr>
        <p:spPr>
          <a:xfrm>
            <a:off x="372859" y="543598"/>
            <a:ext cx="7973103" cy="821230"/>
          </a:xfrm>
          <a:prstGeom prst="rect">
            <a:avLst/>
          </a:prstGeom>
        </p:spPr>
        <p:txBody>
          <a:bodyPr/>
          <a:lst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46888" indent="-246888"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93776"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740664"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987552"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kern="1200">
                <a:solidFill>
                  <a:schemeClr val="tx1"/>
                </a:solidFill>
                <a:latin typeface="+mn-lt"/>
                <a:ea typeface="+mn-ea"/>
                <a:cs typeface="+mn-cs"/>
              </a:defRPr>
            </a:lvl5pPr>
            <a:lvl6pPr marL="1143000" indent="-155575" algn="l" defTabSz="357708" rtl="0" eaLnBrk="1" latinLnBrk="0" hangingPunct="1">
              <a:lnSpc>
                <a:spcPct val="140000"/>
              </a:lnSpc>
              <a:spcBef>
                <a:spcPts val="0"/>
              </a:spcBef>
              <a:spcAft>
                <a:spcPts val="0"/>
              </a:spcAft>
              <a:buClr>
                <a:schemeClr val="tx1"/>
              </a:buClr>
              <a:buSzPct val="75000"/>
              <a:buFont typeface="Wingdings" pitchFamily="2" charset="2"/>
              <a:buChar char=""/>
              <a:defRPr sz="14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400" dirty="0">
                <a:latin typeface="+mj-lt"/>
                <a:ea typeface="+mj-ea"/>
                <a:cs typeface="+mj-cs"/>
              </a:rPr>
              <a:t>SHELL’S MARINE SUPPLY INFRASTRUCTURE</a:t>
            </a:r>
          </a:p>
        </p:txBody>
      </p:sp>
      <p:pic>
        <p:nvPicPr>
          <p:cNvPr id="5" name="Picture 4"/>
          <p:cNvPicPr>
            <a:picLocks noChangeAspect="1"/>
          </p:cNvPicPr>
          <p:nvPr/>
        </p:nvPicPr>
        <p:blipFill>
          <a:blip r:embed="rId3"/>
          <a:stretch>
            <a:fillRect/>
          </a:stretch>
        </p:blipFill>
        <p:spPr>
          <a:xfrm>
            <a:off x="1524" y="1191986"/>
            <a:ext cx="12190476" cy="5666014"/>
          </a:xfrm>
          <a:prstGeom prst="rect">
            <a:avLst/>
          </a:prstGeom>
        </p:spPr>
      </p:pic>
    </p:spTree>
    <p:extLst>
      <p:ext uri="{BB962C8B-B14F-4D97-AF65-F5344CB8AC3E}">
        <p14:creationId xmlns:p14="http://schemas.microsoft.com/office/powerpoint/2010/main" val="24916190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2"/>
          <p:cNvSpPr txBox="1">
            <a:spLocks/>
          </p:cNvSpPr>
          <p:nvPr/>
        </p:nvSpPr>
        <p:spPr>
          <a:xfrm>
            <a:off x="403445" y="570893"/>
            <a:ext cx="5441984" cy="461381"/>
          </a:xfrm>
          <a:prstGeom prst="rect">
            <a:avLst/>
          </a:prstGeom>
        </p:spPr>
        <p:txBody>
          <a:bodyPr/>
          <a:lst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46888" indent="-246888"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93776"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740664"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987552"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kern="1200">
                <a:solidFill>
                  <a:schemeClr val="tx1"/>
                </a:solidFill>
                <a:latin typeface="+mn-lt"/>
                <a:ea typeface="+mn-ea"/>
                <a:cs typeface="+mn-cs"/>
              </a:defRPr>
            </a:lvl5pPr>
            <a:lvl6pPr marL="1143000" indent="-155575" algn="l" defTabSz="357708" rtl="0" eaLnBrk="1" latinLnBrk="0" hangingPunct="1">
              <a:lnSpc>
                <a:spcPct val="140000"/>
              </a:lnSpc>
              <a:spcBef>
                <a:spcPts val="0"/>
              </a:spcBef>
              <a:spcAft>
                <a:spcPts val="0"/>
              </a:spcAft>
              <a:buClr>
                <a:schemeClr val="tx1"/>
              </a:buClr>
              <a:buSzPct val="75000"/>
              <a:buFont typeface="Wingdings" pitchFamily="2" charset="2"/>
              <a:buChar char=""/>
              <a:defRPr sz="14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400" dirty="0">
                <a:latin typeface="+mj-lt"/>
                <a:ea typeface="+mj-ea"/>
                <a:cs typeface="+mj-cs"/>
              </a:rPr>
              <a:t>SHELL’S MARINE LNG DEMAND</a:t>
            </a:r>
          </a:p>
        </p:txBody>
      </p:sp>
      <p:pic>
        <p:nvPicPr>
          <p:cNvPr id="2" name="Picture 1"/>
          <p:cNvPicPr>
            <a:picLocks noChangeAspect="1"/>
          </p:cNvPicPr>
          <p:nvPr/>
        </p:nvPicPr>
        <p:blipFill>
          <a:blip r:embed="rId3"/>
          <a:stretch>
            <a:fillRect/>
          </a:stretch>
        </p:blipFill>
        <p:spPr>
          <a:xfrm>
            <a:off x="0" y="1199212"/>
            <a:ext cx="12192000" cy="5658787"/>
          </a:xfrm>
          <a:prstGeom prst="rect">
            <a:avLst/>
          </a:prstGeom>
        </p:spPr>
      </p:pic>
    </p:spTree>
    <p:extLst>
      <p:ext uri="{BB962C8B-B14F-4D97-AF65-F5344CB8AC3E}">
        <p14:creationId xmlns:p14="http://schemas.microsoft.com/office/powerpoint/2010/main" val="38079179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2"/>
          <p:cNvSpPr txBox="1">
            <a:spLocks/>
          </p:cNvSpPr>
          <p:nvPr/>
        </p:nvSpPr>
        <p:spPr>
          <a:xfrm>
            <a:off x="403444" y="597397"/>
            <a:ext cx="6911755" cy="461381"/>
          </a:xfrm>
          <a:prstGeom prst="rect">
            <a:avLst/>
          </a:prstGeom>
        </p:spPr>
        <p:txBody>
          <a:bodyPr/>
          <a:lst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46888" indent="-246888"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93776"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740664"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987552" indent="-246888" algn="l" defTabSz="357708" rtl="0" eaLnBrk="1" latinLnBrk="0" hangingPunct="1">
              <a:lnSpc>
                <a:spcPct val="140000"/>
              </a:lnSpc>
              <a:spcBef>
                <a:spcPts val="0"/>
              </a:spcBef>
              <a:spcAft>
                <a:spcPts val="0"/>
              </a:spcAft>
              <a:buClr>
                <a:schemeClr val="tx1"/>
              </a:buClr>
              <a:buSzPct val="75000"/>
              <a:buFont typeface="Wingdings" pitchFamily="2" charset="2"/>
              <a:buChar char=""/>
              <a:defRPr sz="1800" kern="1200">
                <a:solidFill>
                  <a:schemeClr val="tx1"/>
                </a:solidFill>
                <a:latin typeface="+mn-lt"/>
                <a:ea typeface="+mn-ea"/>
                <a:cs typeface="+mn-cs"/>
              </a:defRPr>
            </a:lvl5pPr>
            <a:lvl6pPr marL="1143000" indent="-155575" algn="l" defTabSz="357708" rtl="0" eaLnBrk="1" latinLnBrk="0" hangingPunct="1">
              <a:lnSpc>
                <a:spcPct val="140000"/>
              </a:lnSpc>
              <a:spcBef>
                <a:spcPts val="0"/>
              </a:spcBef>
              <a:spcAft>
                <a:spcPts val="0"/>
              </a:spcAft>
              <a:buClr>
                <a:schemeClr val="tx1"/>
              </a:buClr>
              <a:buSzPct val="75000"/>
              <a:buFont typeface="Wingdings" pitchFamily="2" charset="2"/>
              <a:buChar char=""/>
              <a:defRPr sz="14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altLang="ja-JP" sz="2400" dirty="0">
                <a:latin typeface="+mj-lt"/>
                <a:ea typeface="+mj-ea"/>
                <a:cs typeface="+mj-cs"/>
              </a:rPr>
              <a:t>TOKYO SITE (KEIHIN TRUCK TERMINAL)</a:t>
            </a:r>
            <a:endParaRPr lang="en-US" sz="2400" dirty="0">
              <a:latin typeface="+mj-lt"/>
              <a:ea typeface="+mj-ea"/>
              <a:cs typeface="+mj-cs"/>
            </a:endParaRPr>
          </a:p>
        </p:txBody>
      </p:sp>
      <p:pic>
        <p:nvPicPr>
          <p:cNvPr id="6" name="Picture 5"/>
          <p:cNvPicPr>
            <a:picLocks noChangeAspect="1"/>
          </p:cNvPicPr>
          <p:nvPr/>
        </p:nvPicPr>
        <p:blipFill>
          <a:blip r:embed="rId3"/>
          <a:stretch>
            <a:fillRect/>
          </a:stretch>
        </p:blipFill>
        <p:spPr>
          <a:xfrm>
            <a:off x="7115808" y="0"/>
            <a:ext cx="5076191" cy="6857999"/>
          </a:xfrm>
          <a:prstGeom prst="rect">
            <a:avLst/>
          </a:prstGeom>
        </p:spPr>
      </p:pic>
      <p:pic>
        <p:nvPicPr>
          <p:cNvPr id="2" name="Picture 1"/>
          <p:cNvPicPr>
            <a:picLocks noChangeAspect="1"/>
          </p:cNvPicPr>
          <p:nvPr/>
        </p:nvPicPr>
        <p:blipFill>
          <a:blip r:embed="rId4"/>
          <a:stretch>
            <a:fillRect/>
          </a:stretch>
        </p:blipFill>
        <p:spPr>
          <a:xfrm>
            <a:off x="1383705" y="1430960"/>
            <a:ext cx="4268259" cy="4612901"/>
          </a:xfrm>
          <a:prstGeom prst="rect">
            <a:avLst/>
          </a:prstGeom>
          <a:ln>
            <a:solidFill>
              <a:schemeClr val="tx2">
                <a:lumMod val="40000"/>
                <a:lumOff val="60000"/>
              </a:schemeClr>
            </a:solidFill>
          </a:ln>
        </p:spPr>
      </p:pic>
    </p:spTree>
    <p:extLst>
      <p:ext uri="{BB962C8B-B14F-4D97-AF65-F5344CB8AC3E}">
        <p14:creationId xmlns:p14="http://schemas.microsoft.com/office/powerpoint/2010/main" val="3144459464"/>
      </p:ext>
    </p:extLst>
  </p:cSld>
  <p:clrMapOvr>
    <a:masterClrMapping/>
  </p:clrMapOvr>
  <p:transition/>
</p:sld>
</file>

<file path=ppt/theme/theme1.xml><?xml version="1.0" encoding="utf-8"?>
<a:theme xmlns:a="http://schemas.openxmlformats.org/drawingml/2006/main" name="Shell layouts with footer">
  <a:themeElements>
    <a:clrScheme name="Custom 8">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595959"/>
      </a:hlink>
      <a:folHlink>
        <a:srgbClr val="000000"/>
      </a:folHlink>
    </a:clrScheme>
    <a:fontScheme name="Shell Theme Fonts">
      <a:majorFont>
        <a:latin typeface="Futura Bold"/>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182880" rIns="182880" rtlCol="0" anchor="ctr"/>
      <a:lstStyle>
        <a:defPPr>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flat" cmpd="sng">
          <a:solidFill>
            <a:schemeClr val="bg1"/>
          </a:solidFill>
          <a:prstDash val="solid"/>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19456" indent="-219456" defTabSz="914400">
          <a:lnSpc>
            <a:spcPct val="140000"/>
          </a:lnSpc>
          <a:spcAft>
            <a:spcPts val="0"/>
          </a:spcAft>
          <a:buClr>
            <a:srgbClr val="DD1D21"/>
          </a:buClr>
          <a:buSzPct val="85000"/>
          <a:buFont typeface="Wingdings" panose="05000000000000000000" pitchFamily="2" charset="2"/>
          <a:buChar char=""/>
          <a:tabLst>
            <a:tab pos="1081088" algn="l"/>
          </a:tabLst>
          <a:defRPr sz="1600" kern="0" dirty="0" err="1" smtClean="0">
            <a:solidFill>
              <a:srgbClr val="595959"/>
            </a:solidFill>
            <a:ea typeface="Arial" charset="0"/>
          </a:defRPr>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Shell Template - Widescreen - V23.potx" id="{904A4738-6107-4F97-A602-E69963B3CCA9}" vid="{12641F98-753D-417E-9439-D99B42323506}"/>
    </a:ext>
  </a:extLst>
</a:theme>
</file>

<file path=ppt/theme/theme2.xml><?xml version="1.0" encoding="utf-8"?>
<a:theme xmlns:a="http://schemas.openxmlformats.org/drawingml/2006/main" name="Office Theme">
  <a:themeElements>
    <a:clrScheme name="Shell Colour Palette">
      <a:dk1>
        <a:srgbClr val="595959"/>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hell Colour Palette">
      <a:dk1>
        <a:srgbClr val="595959"/>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Shell_x0020_SharePoint_x0020_SAEF_x0020_LegalEntityTaxHTField0 xmlns="http://schemas.microsoft.com/sharepoint/v3">
      <Terms xmlns="http://schemas.microsoft.com/office/infopath/2007/PartnerControls">
        <TermInfo xmlns="http://schemas.microsoft.com/office/infopath/2007/PartnerControls">
          <TermName xmlns="http://schemas.microsoft.com/office/infopath/2007/PartnerControls">Shell Downstream Inc.</TermName>
          <TermId xmlns="http://schemas.microsoft.com/office/infopath/2007/PartnerControls">289962fe-fa36-492d-855b-252635a27183</TermId>
        </TermInfo>
      </Terms>
    </Shell_x0020_SharePoint_x0020_SAEF_x0020_LegalEntityTaxHTField0>
    <Shell_x0020_SharePoint_x0020_SAEF_x0020_GlobalFunctionTaxHTField0 xmlns="http://schemas.microsoft.com/sharepoint/v3">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ddce64fb-3cb8-4cd9-8e3d-0fe554247fd1</TermId>
        </TermInfo>
      </Terms>
    </Shell_x0020_SharePoint_x0020_SAEF_x0020_GlobalFunctionTaxHTField0>
    <Shell_x0020_SharePoint_x0020_SAEF_x0020_DocumentTypeTaxHTField0 xmlns="http://schemas.microsoft.com/sharepoint/v3">
      <Terms xmlns="http://schemas.microsoft.com/office/infopath/2007/PartnerControls">
        <TermInfo xmlns="http://schemas.microsoft.com/office/infopath/2007/PartnerControls">
          <TermName xmlns="http://schemas.microsoft.com/office/infopath/2007/PartnerControls">Document Type</TermName>
          <TermId xmlns="http://schemas.microsoft.com/office/infopath/2007/PartnerControls">9bf3412b-b308-4785-9b1e-1f109bab92b8</TermId>
        </TermInfo>
      </Terms>
    </Shell_x0020_SharePoint_x0020_SAEF_x0020_DocumentTypeTaxHTField0>
    <Shell_x0020_SharePoint_x0020_SAEF_x0020_LanguageTaxHTField0 xmlns="http://schemas.microsoft.com/sharepoint/v3">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bd3ad5ee-f0c3-40aa-8cc8-36ef09940af3</TermId>
        </TermInfo>
      </Terms>
    </Shell_x0020_SharePoint_x0020_SAEF_x0020_LanguageTaxHTField0>
    <Shell_x0020_SharePoint_x0020_SAEF_x0020_CountryOfJurisdictionTaxHTField0 xmlns="http://schemas.microsoft.com/sharepoint/v3">
      <Terms xmlns="http://schemas.microsoft.com/office/infopath/2007/PartnerControls">
        <TermInfo xmlns="http://schemas.microsoft.com/office/infopath/2007/PartnerControls">
          <TermName xmlns="http://schemas.microsoft.com/office/infopath/2007/PartnerControls">NETHERLANDS</TermName>
          <TermId xmlns="http://schemas.microsoft.com/office/infopath/2007/PartnerControls">54565ecb-470f-40ea-a584-819150a65a13</TermId>
        </TermInfo>
      </Terms>
    </Shell_x0020_SharePoint_x0020_SAEF_x0020_CountryOfJurisdictionTaxHTField0>
    <Shell_x0020_SharePoint_x0020_SAEF_x0020_SecurityClassificationTaxHTField0 xmlns="http://schemas.microsoft.com/sharepoint/v3">
      <Terms xmlns="http://schemas.microsoft.com/office/infopath/2007/PartnerControls">
        <TermInfo xmlns="http://schemas.microsoft.com/office/infopath/2007/PartnerControls">
          <TermName xmlns="http://schemas.microsoft.com/office/infopath/2007/PartnerControls">Confidential</TermName>
          <TermId xmlns="http://schemas.microsoft.com/office/infopath/2007/PartnerControls">e4bc29b2-6e76-48cc-b090-8b544c0802ae</TermId>
        </TermInfo>
      </Terms>
    </Shell_x0020_SharePoint_x0020_SAEF_x0020_SecurityClassificationTaxHTField0>
    <Shell_x0020_SharePoint_x0020_SAEF_x0020_DocumentStatusTaxHTField0 xmlns="http://schemas.microsoft.com/sharepoint/v3">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1c86f377-7d91-4c95-bd5b-c18c83fe0aa5</TermId>
        </TermInfo>
      </Terms>
    </Shell_x0020_SharePoint_x0020_SAEF_x0020_DocumentStatusTaxHTField0>
    <Shell_x0020_SharePoint_x0020_SAEF_x0020_BusinessUnitRegionTaxHTField0 xmlns="http://schemas.microsoft.com/sharepoint/v3">
      <Terms xmlns="http://schemas.microsoft.com/office/infopath/2007/PartnerControls">
        <TermInfo xmlns="http://schemas.microsoft.com/office/infopath/2007/PartnerControls">
          <TermName xmlns="http://schemas.microsoft.com/office/infopath/2007/PartnerControls">Upstream International</TermName>
          <TermId xmlns="http://schemas.microsoft.com/office/infopath/2007/PartnerControls">dabf15d9-4f75-4ed1-b8a1-a0c3e2a85888</TermId>
        </TermInfo>
      </Terms>
    </Shell_x0020_SharePoint_x0020_SAEF_x0020_BusinessUnitRegionTaxHTField0>
    <Shell_x0020_SharePoint_x0020_SAEF_x0020_BusinessTaxHTField0 xmlns="http://schemas.microsoft.com/sharepoint/v3">
      <Terms xmlns="http://schemas.microsoft.com/office/infopath/2007/PartnerControls">
        <TermInfo xmlns="http://schemas.microsoft.com/office/infopath/2007/PartnerControls">
          <TermName xmlns="http://schemas.microsoft.com/office/infopath/2007/PartnerControls">Business Function or Other</TermName>
          <TermId xmlns="http://schemas.microsoft.com/office/infopath/2007/PartnerControls">874d49cd-70ad-414d-a612-40638fadccae</TermId>
        </TermInfo>
      </Terms>
    </Shell_x0020_SharePoint_x0020_SAEF_x0020_BusinessTaxHTField0>
    <Shell_x0020_SharePoint_x0020_SAEF_x0020_BusinessProcessTaxHTField0 xmlns="http://schemas.microsoft.com/sharepoint/v3">
      <Terms xmlns="http://schemas.microsoft.com/office/infopath/2007/PartnerControls">
        <TermInfo xmlns="http://schemas.microsoft.com/office/infopath/2007/PartnerControls">
          <TermName xmlns="http://schemas.microsoft.com/office/infopath/2007/PartnerControls">Downstream - Business</TermName>
          <TermId xmlns="http://schemas.microsoft.com/office/infopath/2007/PartnerControls">01822909-88b3-4e55-80b6-f88ee8535dd7</TermId>
        </TermInfo>
      </Terms>
    </Shell_x0020_SharePoint_x0020_SAEF_x0020_BusinessProcessTaxHTField0>
    <Shell_x0020_SharePoint_x0020_SAEF_x0020_WorkgroupIDTaxHTField0 xmlns="http://schemas.microsoft.com/sharepoint/v3">
      <Terms xmlns="http://schemas.microsoft.com/office/infopath/2007/PartnerControls">
        <TermInfo xmlns="http://schemas.microsoft.com/office/infopath/2007/PartnerControls">
          <TermName xmlns="http://schemas.microsoft.com/office/infopath/2007/PartnerControls">TS_LNG_B2B_Global - 71802</TermName>
          <TermId xmlns="http://schemas.microsoft.com/office/infopath/2007/PartnerControls">5122509d-fdb5-466c-b15f-72f10fef8b10</TermId>
        </TermInfo>
      </Terms>
    </Shell_x0020_SharePoint_x0020_SAEF_x0020_WorkgroupIDTaxHTField0>
    <Shell_x0020_SharePoint_x0020_SAEF_x0020_ExportControlClassificationTaxHTField0 xmlns="http://schemas.microsoft.com/sharepoint/v3">
      <Terms xmlns="http://schemas.microsoft.com/office/infopath/2007/PartnerControls">
        <TermInfo xmlns="http://schemas.microsoft.com/office/infopath/2007/PartnerControls">
          <TermName xmlns="http://schemas.microsoft.com/office/infopath/2007/PartnerControls">Non-US content - Non Controlled</TermName>
          <TermId xmlns="http://schemas.microsoft.com/office/infopath/2007/PartnerControls">2ac8835e-0587-4096-a6e2-1f68da1e6cb3</TermId>
        </TermInfo>
      </Terms>
    </Shell_x0020_SharePoint_x0020_SAEF_x0020_ExportControlClassificationTaxHTField0>
    <Shell_x0020_SharePoint_x0020_SAEF_x0020_Collection xmlns="http://schemas.microsoft.com/sharepoint/v3">false</Shell_x0020_SharePoint_x0020_SAEF_x0020_Collection>
    <Shell_x0020_SharePoint_x0020_SAEF_x0020_RecordStatus xmlns="http://schemas.microsoft.com/sharepoint/v3" xsi:nil="true"/>
    <IconOverlay xmlns="http://schemas.microsoft.com/sharepoint/v4" xsi:nil="true"/>
    <Shell_x0020_SharePoint_x0020_SAEF_x0020_FilePlanRecordType xmlns="http://schemas.microsoft.com/sharepoint/v3" xsi:nil="true"/>
    <Shell_x0020_SharePoint_x0020_SAEF_x0020_KeepFileLocal xmlns="http://schemas.microsoft.com/sharepoint/v3">false</Shell_x0020_SharePoint_x0020_SAEF_x0020_KeepFileLocal>
    <Shell_x0020_SharePoint_x0020_SAEF_x0020_TRIMRecordNumber xmlns="http://schemas.microsoft.com/sharepoint/v3" xsi:nil="true"/>
    <Shell_x0020_SharePoint_x0020_SAEF_x0020_IsRecord xmlns="http://schemas.microsoft.com/sharepoint/v3" xsi:nil="true"/>
    <Shell_x0020_SharePoint_x0020_SAEF_x0020_SiteCollectionName xmlns="http://schemas.microsoft.com/sharepoint/v3">Sapphire</Shell_x0020_SharePoint_x0020_SAEF_x0020_SiteCollectionName>
    <Shell_x0020_SharePoint_x0020_SAEF_x0020_Owner xmlns="http://schemas.microsoft.com/sharepoint/v3" xsi:nil="true"/>
    <Shell_x0020_SharePoint_x0020_SAEF_x0020_Declarer xmlns="http://schemas.microsoft.com/sharepoint/v3" xsi:nil="true"/>
    <Shell_x0020_SharePoint_x0020_SAEF_x0020_AssetIdentifier xmlns="http://schemas.microsoft.com/sharepoint/v3" xsi:nil="true"/>
    <_dlc_DocId xmlns="83281a56-0f3c-4714-872d-19d91297618d">AAAAA0749-134-2155</_dlc_DocId>
    <TaxCatchAll xmlns="83281a56-0f3c-4714-872d-19d91297618d">
      <Value>254</Value>
      <Value>253</Value>
      <Value>181</Value>
      <Value>45</Value>
      <Value>11</Value>
      <Value>10</Value>
      <Value>179</Value>
      <Value>8</Value>
      <Value>21</Value>
      <Value>5</Value>
      <Value>55</Value>
      <Value>2</Value>
    </TaxCatchAll>
    <_dlc_DocIdUrl xmlns="83281a56-0f3c-4714-872d-19d91297618d">
      <Url>https://eu001-sp.shell.com/sites/AAAAB0393/_layouts/15/DocIdRedir.aspx?ID=AAAAA0749-134-2155</Url>
      <Description>AAAAA0749-134-2155</Description>
    </_dlc_DocIdUrl>
    <Shell_x0020_SharePoint_x0020_SAEF_x0020_SiteOwner xmlns="http://schemas.microsoft.com/sharepoint/v3">europe\Stephen.Cooper</Shell_x0020_SharePoint_x0020_SAEF_x0020_SiteOwner>
  </documentManagement>
</p:properties>
</file>

<file path=customXml/item3.xml><?xml version="1.0" encoding="utf-8"?>
<?mso-contentType ?>
<FormTemplates xmlns="http://schemas.microsoft.com/sharepoint/v3/contenttype/forms"/>
</file>

<file path=customXml/item4.xml><?xml version="1.0" encoding="utf-8"?>
<?mso-contentType ?>
<p:Policy xmlns:p="office.server.policy" id="" local="true">
  <p:Name>Shell Document Base</p:Name>
  <p:Description/>
  <p:Statement/>
  <p:PolicyItems/>
</p:Policy>
</file>

<file path=customXml/item5.xml><?xml version="1.0" encoding="utf-8"?>
<ct:contentTypeSchema xmlns:ct="http://schemas.microsoft.com/office/2006/metadata/contentType" xmlns:ma="http://schemas.microsoft.com/office/2006/metadata/properties/metaAttributes" ct:_="" ma:_="" ma:contentTypeName="Shell Document" ma:contentTypeID="0x0101006F0A470EEB1140E7AA14F4CE8A50B54C0001CB1477F4DD432AA86DD56CC3887AF400ABB71E304957714F8E6EA566694B3119" ma:contentTypeVersion="127" ma:contentTypeDescription="Shell Document Content Type" ma:contentTypeScope="" ma:versionID="5ec7d24e1eec72986e2499ff4d21da92">
  <xsd:schema xmlns:xsd="http://www.w3.org/2001/XMLSchema" xmlns:xs="http://www.w3.org/2001/XMLSchema" xmlns:p="http://schemas.microsoft.com/office/2006/metadata/properties" xmlns:ns1="http://schemas.microsoft.com/sharepoint/v3" xmlns:ns3="83281a56-0f3c-4714-872d-19d91297618d" xmlns:ns4="http://schemas.microsoft.com/sharepoint/v4" xmlns:ns5="84ccfb05-4236-4a57-9652-261dee65c13f" targetNamespace="http://schemas.microsoft.com/office/2006/metadata/properties" ma:root="true" ma:fieldsID="c9e4213cfa305611a947c1a14fd209de" ns1:_="" ns3:_="" ns4:_="" ns5:_="">
    <xsd:import namespace="http://schemas.microsoft.com/sharepoint/v3"/>
    <xsd:import namespace="83281a56-0f3c-4714-872d-19d91297618d"/>
    <xsd:import namespace="http://schemas.microsoft.com/sharepoint/v4"/>
    <xsd:import namespace="84ccfb05-4236-4a57-9652-261dee65c13f"/>
    <xsd:element name="properties">
      <xsd:complexType>
        <xsd:sequence>
          <xsd:element name="documentManagement">
            <xsd:complexType>
              <xsd:all>
                <xsd:element ref="ns1:Shell_x0020_SharePoint_x0020_SAEF_x0020_Owner" minOccurs="0"/>
                <xsd:element ref="ns1:Shell_x0020_SharePoint_x0020_SAEF_x0020_SiteCollectionName"/>
                <xsd:element ref="ns1:Shell_x0020_SharePoint_x0020_SAEF_x0020_Collection"/>
                <xsd:element ref="ns1:Shell_x0020_SharePoint_x0020_SAEF_x0020_KeepFileLocal"/>
                <xsd:element ref="ns1:Shell_x0020_SharePoint_x0020_SAEF_x0020_FilePlanRecordType" minOccurs="0"/>
                <xsd:element ref="ns1:Shell_x0020_SharePoint_x0020_SAEF_x0020_RecordStatus" minOccurs="0"/>
                <xsd:element ref="ns1:Shell_x0020_SharePoint_x0020_SAEF_x0020_Declarer" minOccurs="0"/>
                <xsd:element ref="ns1:Shell_x0020_SharePoint_x0020_SAEF_x0020_IsRecord" minOccurs="0"/>
                <xsd:element ref="ns1:Shell_x0020_SharePoint_x0020_SAEF_x0020_TRIMRecordNumber" minOccurs="0"/>
                <xsd:element ref="ns1:Shell_x0020_SharePoint_x0020_SAEF_x0020_SiteOwner"/>
                <xsd:element ref="ns1:Shell_x0020_SharePoint_x0020_SAEF_x0020_ExportControlClassificationTaxHTField0" minOccurs="0"/>
                <xsd:element ref="ns1:Shell_x0020_SharePoint_x0020_SAEF_x0020_BusinessTaxHTField0" minOccurs="0"/>
                <xsd:element ref="ns1:Shell_x0020_SharePoint_x0020_SAEF_x0020_LanguageTaxHTField0" minOccurs="0"/>
                <xsd:element ref="ns1:Shell_x0020_SharePoint_x0020_SAEF_x0020_SecurityClassificationTaxHTField0" minOccurs="0"/>
                <xsd:element ref="ns1:Shell_x0020_SharePoint_x0020_SAEF_x0020_CountryOfJurisdictionTaxHTField0" minOccurs="0"/>
                <xsd:element ref="ns1:Shell_x0020_SharePoint_x0020_SAEF_x0020_BusinessUnitRegionTaxHTField0" minOccurs="0"/>
                <xsd:element ref="ns1:Shell_x0020_SharePoint_x0020_SAEF_x0020_DocumentStatusTaxHTField0" minOccurs="0"/>
                <xsd:element ref="ns3:_dlc_DocIdUrl" minOccurs="0"/>
                <xsd:element ref="ns1:Shell_x0020_SharePoint_x0020_SAEF_x0020_AssetIdentifier" minOccurs="0"/>
                <xsd:element ref="ns3:_dlc_DocId" minOccurs="0"/>
                <xsd:element ref="ns3:_dlc_DocIdPersistId" minOccurs="0"/>
                <xsd:element ref="ns1:Shell_x0020_SharePoint_x0020_SAEF_x0020_BusinessProcessTaxHTField0" minOccurs="0"/>
                <xsd:element ref="ns1:Shell_x0020_SharePoint_x0020_SAEF_x0020_DocumentTypeTaxHTField0" minOccurs="0"/>
                <xsd:element ref="ns1:Shell_x0020_SharePoint_x0020_SAEF_x0020_LegalEntityTaxHTField0" minOccurs="0"/>
                <xsd:element ref="ns1:Shell_x0020_SharePoint_x0020_SAEF_x0020_GlobalFunctionTaxHTField0" minOccurs="0"/>
                <xsd:element ref="ns1:Shell_x0020_SharePoint_x0020_SAEF_x0020_WorkgroupIDTaxHTField0" minOccurs="0"/>
                <xsd:element ref="ns1:_dlc_Exempt" minOccurs="0"/>
                <xsd:element ref="ns1:_dlc_ExpireDateSaved" minOccurs="0"/>
                <xsd:element ref="ns1:_dlc_ExpireDate" minOccurs="0"/>
                <xsd:element ref="ns3:TaxCatchAll" minOccurs="0"/>
                <xsd:element ref="ns3:TaxCatchAllLabel" minOccurs="0"/>
                <xsd:element ref="ns4:IconOverlay" minOccurs="0"/>
                <xsd:element ref="ns5:MediaServiceMetadata" minOccurs="0"/>
                <xsd:element ref="ns5:MediaServiceFastMetadata" minOccurs="0"/>
                <xsd:element ref="ns5:MediaServiceDateTaken" minOccurs="0"/>
                <xsd:element ref="ns3:SharedWithUsers" minOccurs="0"/>
                <xsd:element ref="ns3:SharedWithDetails" minOccurs="0"/>
                <xsd:element ref="ns5:MediaServiceAutoTags"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ell_x0020_SharePoint_x0020_SAEF_x0020_Owner" ma:index="7" nillable="true" ma:displayName="Owner" ma:internalName="Shell_x0020_SharePoint_x0020_SAEF_x0020_Owner" ma:readOnly="false">
      <xsd:simpleType>
        <xsd:restriction base="dms:Text">
          <xsd:maxLength value="255"/>
        </xsd:restriction>
      </xsd:simpleType>
    </xsd:element>
    <xsd:element name="Shell_x0020_SharePoint_x0020_SAEF_x0020_SiteCollectionName" ma:index="14" ma:displayName="Site Collection Name" ma:default="Sapphire" ma:hidden="true" ma:internalName="Shell_x0020_SharePoint_x0020_SAEF_x0020_SiteCollectionName" ma:readOnly="false">
      <xsd:simpleType>
        <xsd:restriction base="dms:Text">
          <xsd:maxLength value="255"/>
        </xsd:restriction>
      </xsd:simpleType>
    </xsd:element>
    <xsd:element name="Shell_x0020_SharePoint_x0020_SAEF_x0020_Collection" ma:index="17" ma:displayName="Collection" ma:default="0" ma:hidden="true" ma:internalName="Shell_x0020_SharePoint_x0020_SAEF_x0020_Collection" ma:readOnly="false">
      <xsd:simpleType>
        <xsd:restriction base="dms:Boolean"/>
      </xsd:simpleType>
    </xsd:element>
    <xsd:element name="Shell_x0020_SharePoint_x0020_SAEF_x0020_KeepFileLocal" ma:index="18" ma:displayName="Keep File Local" ma:default="0" ma:hidden="true" ma:internalName="Shell_x0020_SharePoint_x0020_SAEF_x0020_KeepFileLocal" ma:readOnly="false">
      <xsd:simpleType>
        <xsd:restriction base="dms:Boolean"/>
      </xsd:simpleType>
    </xsd:element>
    <xsd:element name="Shell_x0020_SharePoint_x0020_SAEF_x0020_FilePlanRecordType" ma:index="19" nillable="true" ma:displayName="File Plan Record Type" ma:hidden="true" ma:internalName="Shell_x0020_SharePoint_x0020_SAEF_x0020_FilePlanRecordType">
      <xsd:simpleType>
        <xsd:restriction base="dms:Text"/>
      </xsd:simpleType>
    </xsd:element>
    <xsd:element name="Shell_x0020_SharePoint_x0020_SAEF_x0020_RecordStatus" ma:index="20" nillable="true" ma:displayName="Record Status" ma:hidden="true" ma:internalName="Shell_x0020_SharePoint_x0020_SAEF_x0020_RecordStatus">
      <xsd:simpleType>
        <xsd:restriction base="dms:Text"/>
      </xsd:simpleType>
    </xsd:element>
    <xsd:element name="Shell_x0020_SharePoint_x0020_SAEF_x0020_Declarer" ma:index="21" nillable="true" ma:displayName="Declarer" ma:hidden="true" ma:internalName="Shell_x0020_SharePoint_x0020_SAEF_x0020_Declarer">
      <xsd:simpleType>
        <xsd:restriction base="dms:Text"/>
      </xsd:simpleType>
    </xsd:element>
    <xsd:element name="Shell_x0020_SharePoint_x0020_SAEF_x0020_IsRecord" ma:index="22" nillable="true" ma:displayName="Is Record" ma:hidden="true" ma:internalName="Shell_x0020_SharePoint_x0020_SAEF_x0020_IsRecord">
      <xsd:simpleType>
        <xsd:restriction base="dms:Text"/>
      </xsd:simpleType>
    </xsd:element>
    <xsd:element name="Shell_x0020_SharePoint_x0020_SAEF_x0020_TRIMRecordNumber" ma:index="23" nillable="true" ma:displayName="TRIM Record Number" ma:hidden="true" ma:internalName="Shell_x0020_SharePoint_x0020_SAEF_x0020_TRIMRecordNumber">
      <xsd:simpleType>
        <xsd:restriction base="dms:Text"/>
      </xsd:simpleType>
    </xsd:element>
    <xsd:element name="Shell_x0020_SharePoint_x0020_SAEF_x0020_SiteOwner" ma:index="24" ma:displayName="Site Owner" ma:default="europe\Stephen.Cooper" ma:hidden="true" ma:internalName="Shell_x0020_SharePoint_x0020_SAEF_x0020_SiteOwner" ma:readOnly="false">
      <xsd:simpleType>
        <xsd:restriction base="dms:Text">
          <xsd:maxLength value="255"/>
        </xsd:restriction>
      </xsd:simpleType>
    </xsd:element>
    <xsd:element name="Shell_x0020_SharePoint_x0020_SAEF_x0020_ExportControlClassificationTaxHTField0" ma:index="25" ma:taxonomy="true" ma:internalName="Shell_x0020_SharePoint_x0020_SAEF_x0020_ExportControlClassificationTaxHTField0" ma:taxonomyFieldName="Shell_x0020_SharePoint_x0020_SAEF_x0020_ExportControlClassification" ma:displayName="Export Control" ma:default="8;#Non-US content - Non Controlled|2ac8835e-0587-4096-a6e2-1f68da1e6cb3" ma:fieldId="{334f96ae-8e6f-4bca-bd92-9698e8369ad6}" ma:sspId="e3aebf70-341c-4d91-bdd3-aba9df361687" ma:termSetId="0a37200c-155d-4bd2-8a71-6ee4023d1aad" ma:anchorId="00000000-0000-0000-0000-000000000000" ma:open="false" ma:isKeyword="false">
      <xsd:complexType>
        <xsd:sequence>
          <xsd:element ref="pc:Terms" minOccurs="0" maxOccurs="1"/>
        </xsd:sequence>
      </xsd:complexType>
    </xsd:element>
    <xsd:element name="Shell_x0020_SharePoint_x0020_SAEF_x0020_BusinessTaxHTField0" ma:index="26" ma:taxonomy="true" ma:internalName="Shell_x0020_SharePoint_x0020_SAEF_x0020_BusinessTaxHTField0" ma:taxonomyFieldName="Shell_x0020_SharePoint_x0020_SAEF_x0020_Business" ma:displayName="Business" ma:readOnly="false" ma:default="-1;#Business Function or Other|874d49cd-70ad-414d-a612-40638fadccae" ma:fieldId="{0d7acb72-5c17-4ee6-b184-d60d15597f6a}" ma:sspId="e3aebf70-341c-4d91-bdd3-aba9df361687" ma:termSetId="f928660f-a52c-4d0d-a7a1-af45e8e16dc6" ma:anchorId="f377c20d-8416-4aff-9c98-676592444d76" ma:open="false" ma:isKeyword="false">
      <xsd:complexType>
        <xsd:sequence>
          <xsd:element ref="pc:Terms" minOccurs="0" maxOccurs="1"/>
        </xsd:sequence>
      </xsd:complexType>
    </xsd:element>
    <xsd:element name="Shell_x0020_SharePoint_x0020_SAEF_x0020_LanguageTaxHTField0" ma:index="27" ma:taxonomy="true" ma:internalName="Shell_x0020_SharePoint_x0020_SAEF_x0020_LanguageTaxHTField0" ma:taxonomyFieldName="Shell_x0020_SharePoint_x0020_SAEF_x0020_Language" ma:displayName="Language" ma:readOnly="false" ma:default="5;#English|bd3ad5ee-f0c3-40aa-8cc8-36ef09940af3" ma:fieldId="{a99e316a-5158-4b34-9a98-5674ef8a1639}" ma:sspId="e3aebf70-341c-4d91-bdd3-aba9df361687" ma:termSetId="b2561cd2-09b2-4dce-b5be-021768df6dab" ma:anchorId="00000000-0000-0000-0000-000000000000" ma:open="false" ma:isKeyword="false">
      <xsd:complexType>
        <xsd:sequence>
          <xsd:element ref="pc:Terms" minOccurs="0" maxOccurs="1"/>
        </xsd:sequence>
      </xsd:complexType>
    </xsd:element>
    <xsd:element name="Shell_x0020_SharePoint_x0020_SAEF_x0020_SecurityClassificationTaxHTField0" ma:index="28" ma:taxonomy="true" ma:internalName="Shell_x0020_SharePoint_x0020_SAEF_x0020_SecurityClassificationTaxHTField0" ma:taxonomyFieldName="Shell_x0020_SharePoint_x0020_SAEF_x0020_SecurityClassification" ma:displayName="Security Classification" ma:readOnly="false" ma:default="-1;#Confidential|e4bc29b2-6e76-48cc-b090-8b544c0802ae" ma:fieldId="{2ce2f798-4e95-48f9-a317-73f854109466}" ma:sspId="e3aebf70-341c-4d91-bdd3-aba9df361687" ma:termSetId="daf890f0-167e-4ee2-a9fd-a81536ed8167" ma:anchorId="00000000-0000-0000-0000-000000000000" ma:open="false" ma:isKeyword="false">
      <xsd:complexType>
        <xsd:sequence>
          <xsd:element ref="pc:Terms" minOccurs="0" maxOccurs="1"/>
        </xsd:sequence>
      </xsd:complexType>
    </xsd:element>
    <xsd:element name="Shell_x0020_SharePoint_x0020_SAEF_x0020_CountryOfJurisdictionTaxHTField0" ma:index="29" ma:taxonomy="true" ma:internalName="Shell_x0020_SharePoint_x0020_SAEF_x0020_CountryOfJurisdictionTaxHTField0" ma:taxonomyFieldName="Shell_x0020_SharePoint_x0020_SAEF_x0020_CountryOfJurisdiction" ma:displayName="Country of Jurisdiction" ma:readOnly="false" ma:default="-1;#NETHERLANDS|54565ecb-470f-40ea-a584-819150a65a13" ma:fieldId="{dc07035f-7987-48f5-ba88-2d29e2b62c9e}" ma:sspId="e3aebf70-341c-4d91-bdd3-aba9df361687" ma:termSetId="a560ecad-89fd-4dcd-adad-4e15e7baec58" ma:anchorId="00000000-0000-0000-0000-000000000000" ma:open="false" ma:isKeyword="false">
      <xsd:complexType>
        <xsd:sequence>
          <xsd:element ref="pc:Terms" minOccurs="0" maxOccurs="1"/>
        </xsd:sequence>
      </xsd:complexType>
    </xsd:element>
    <xsd:element name="Shell_x0020_SharePoint_x0020_SAEF_x0020_BusinessUnitRegionTaxHTField0" ma:index="30" ma:taxonomy="true" ma:internalName="Shell_x0020_SharePoint_x0020_SAEF_x0020_BusinessUnitRegionTaxHTField0" ma:taxonomyFieldName="Shell_x0020_SharePoint_x0020_SAEF_x0020_BusinessUnitRegion" ma:displayName="Business Unit/Region" ma:readOnly="false" ma:default="-1;#Upstream International|dabf15d9-4f75-4ed1-b8a1-a0c3e2a85888" ma:fieldId="{98984985-015b-4079-8918-b5a01b45e4b3}" ma:sspId="e3aebf70-341c-4d91-bdd3-aba9df361687" ma:termSetId="f928660f-a52c-4d0d-a7a1-af45e8e16dc6" ma:anchorId="00000000-0000-0000-0000-000000000000" ma:open="false" ma:isKeyword="false">
      <xsd:complexType>
        <xsd:sequence>
          <xsd:element ref="pc:Terms" minOccurs="0" maxOccurs="1"/>
        </xsd:sequence>
      </xsd:complexType>
    </xsd:element>
    <xsd:element name="Shell_x0020_SharePoint_x0020_SAEF_x0020_DocumentStatusTaxHTField0" ma:index="31" nillable="true" ma:taxonomy="true" ma:internalName="Shell_x0020_SharePoint_x0020_SAEF_x0020_DocumentStatusTaxHTField0" ma:taxonomyFieldName="Shell_x0020_SharePoint_x0020_SAEF_x0020_DocumentStatus" ma:displayName="Document Status" ma:readOnly="false" ma:default="10;#Draft|1c86f377-7d91-4c95-bd5b-c18c83fe0aa5" ma:fieldId="{627a77c6-2170-43dd-a0ef-eb6a3870ea75}" ma:sspId="e3aebf70-341c-4d91-bdd3-aba9df361687" ma:termSetId="935aba77-d2cb-414d-bb70-87b73a0515d8" ma:anchorId="00000000-0000-0000-0000-000000000000" ma:open="false" ma:isKeyword="false">
      <xsd:complexType>
        <xsd:sequence>
          <xsd:element ref="pc:Terms" minOccurs="0" maxOccurs="1"/>
        </xsd:sequence>
      </xsd:complexType>
    </xsd:element>
    <xsd:element name="Shell_x0020_SharePoint_x0020_SAEF_x0020_AssetIdentifier" ma:index="33" nillable="true" ma:displayName="Asset Identifier" ma:hidden="true" ma:internalName="Shell_x0020_SharePoint_x0020_SAEF_x0020_AssetIdentifier">
      <xsd:simpleType>
        <xsd:restriction base="dms:Text"/>
      </xsd:simpleType>
    </xsd:element>
    <xsd:element name="Shell_x0020_SharePoint_x0020_SAEF_x0020_BusinessProcessTaxHTField0" ma:index="42" nillable="true" ma:taxonomy="true" ma:internalName="Shell_x0020_SharePoint_x0020_SAEF_x0020_BusinessProcessTaxHTField0" ma:taxonomyFieldName="Shell_x0020_SharePoint_x0020_SAEF_x0020_BusinessProcess" ma:displayName="Business Process" ma:readOnly="false" ma:default="-1;#Downstream - Business|01822909-88b3-4e55-80b6-f88ee8535dd7" ma:fieldId="{f7493bb9-5348-44de-a787-5c9f505950a2}" ma:sspId="e3aebf70-341c-4d91-bdd3-aba9df361687" ma:termSetId="f105a133-66fc-4406-afa4-8b472c9cdbbb" ma:anchorId="00000000-0000-0000-0000-000000000000" ma:open="false" ma:isKeyword="false">
      <xsd:complexType>
        <xsd:sequence>
          <xsd:element ref="pc:Terms" minOccurs="0" maxOccurs="1"/>
        </xsd:sequence>
      </xsd:complexType>
    </xsd:element>
    <xsd:element name="Shell_x0020_SharePoint_x0020_SAEF_x0020_DocumentTypeTaxHTField0" ma:index="43" ma:taxonomy="true" ma:internalName="Shell_x0020_SharePoint_x0020_SAEF_x0020_DocumentTypeTaxHTField0" ma:taxonomyFieldName="Shell_x0020_SharePoint_x0020_SAEF_x0020_DocumentType" ma:displayName="Document Type" ma:readOnly="false" ma:default="-1;#Document Type|9bf3412b-b308-4785-9b1e-1f109bab92b8" ma:fieldId="{566fdc14-b4fa-46ee-a88e-e2aac7ad2eac}" ma:sspId="e3aebf70-341c-4d91-bdd3-aba9df361687" ma:termSetId="6d9cc357-3ec9-48fa-97eb-93eea852d844" ma:anchorId="00000000-0000-0000-0000-000000000000" ma:open="false" ma:isKeyword="false">
      <xsd:complexType>
        <xsd:sequence>
          <xsd:element ref="pc:Terms" minOccurs="0" maxOccurs="1"/>
        </xsd:sequence>
      </xsd:complexType>
    </xsd:element>
    <xsd:element name="Shell_x0020_SharePoint_x0020_SAEF_x0020_LegalEntityTaxHTField0" ma:index="44" ma:taxonomy="true" ma:internalName="Shell_x0020_SharePoint_x0020_SAEF_x0020_LegalEntityTaxHTField0" ma:taxonomyFieldName="Shell_x0020_SharePoint_x0020_SAEF_x0020_LegalEntity" ma:displayName="Legal Entity" ma:readOnly="false" ma:default="-1;#Shell Downstream Inc.|289962fe-fa36-492d-855b-252635a27183" ma:fieldId="{529dd253-148e-4d10-9b8c-1444f6695d3b}" ma:sspId="e3aebf70-341c-4d91-bdd3-aba9df361687" ma:termSetId="94b6dd6e-4329-4f68-907b-ed5bdd50f8ac" ma:anchorId="00000000-0000-0000-0000-000000000000" ma:open="false" ma:isKeyword="false">
      <xsd:complexType>
        <xsd:sequence>
          <xsd:element ref="pc:Terms" minOccurs="0" maxOccurs="1"/>
        </xsd:sequence>
      </xsd:complexType>
    </xsd:element>
    <xsd:element name="Shell_x0020_SharePoint_x0020_SAEF_x0020_GlobalFunctionTaxHTField0" ma:index="45" ma:taxonomy="true" ma:internalName="Shell_x0020_SharePoint_x0020_SAEF_x0020_GlobalFunctionTaxHTField0" ma:taxonomyFieldName="Shell_x0020_SharePoint_x0020_SAEF_x0020_GlobalFunction" ma:displayName="Business Function" ma:default="2;#Not Applicable|ddce64fb-3cb8-4cd9-8e3d-0fe554247fd1" ma:fieldId="{1284211f-8330-48b1-a5cc-ec1f0d9b0f7a}" ma:sspId="e3aebf70-341c-4d91-bdd3-aba9df361687" ma:termSetId="354c4cc3-2d4b-4608-9bbd-a538d7fca2d9" ma:anchorId="00000000-0000-0000-0000-000000000000" ma:open="false" ma:isKeyword="false">
      <xsd:complexType>
        <xsd:sequence>
          <xsd:element ref="pc:Terms" minOccurs="0" maxOccurs="1"/>
        </xsd:sequence>
      </xsd:complexType>
    </xsd:element>
    <xsd:element name="Shell_x0020_SharePoint_x0020_SAEF_x0020_WorkgroupIDTaxHTField0" ma:index="46" nillable="true" ma:taxonomy="true" ma:internalName="Shell_x0020_SharePoint_x0020_SAEF_x0020_WorkgroupIDTaxHTField0" ma:taxonomyFieldName="Shell_x0020_SharePoint_x0020_SAEF_x0020_WorkgroupID" ma:displayName="TRIM Workgroup" ma:readOnly="false" ma:default="-1;#TS_LNG_B2B_Global - 71802|5122509d-fdb5-466c-b15f-72f10fef8b10" ma:fieldId="{c47cabfe-a1bc-4e26-91b8-d95c8ce41647}" ma:sspId="e3aebf70-341c-4d91-bdd3-aba9df361687" ma:termSetId="85736b86-0546-4c3b-b21c-7ab07eee0568" ma:anchorId="00000000-0000-0000-0000-000000000000" ma:open="false" ma:isKeyword="false">
      <xsd:complexType>
        <xsd:sequence>
          <xsd:element ref="pc:Terms" minOccurs="0" maxOccurs="1"/>
        </xsd:sequence>
      </xsd:complexType>
    </xsd:element>
    <xsd:element name="_dlc_Exempt" ma:index="47" nillable="true" ma:displayName="Exempt from Policy" ma:description="" ma:hidden="true" ma:internalName="_dlc_Exempt" ma:readOnly="true">
      <xsd:simpleType>
        <xsd:restriction base="dms:Unknown"/>
      </xsd:simpleType>
    </xsd:element>
    <xsd:element name="_dlc_ExpireDateSaved" ma:index="48" nillable="true" ma:displayName="Original Expiration Date" ma:description="" ma:hidden="true" ma:internalName="_dlc_ExpireDateSaved" ma:readOnly="true">
      <xsd:simpleType>
        <xsd:restriction base="dms:DateTime"/>
      </xsd:simpleType>
    </xsd:element>
    <xsd:element name="_dlc_ExpireDate" ma:index="49" nillable="true" ma:displayName="Expiration Date" ma:description=""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3281a56-0f3c-4714-872d-19d91297618d" elementFormDefault="qualified">
    <xsd:import namespace="http://schemas.microsoft.com/office/2006/documentManagement/types"/>
    <xsd:import namespace="http://schemas.microsoft.com/office/infopath/2007/PartnerControls"/>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39" nillable="true" ma:displayName="Document ID Value" ma:description="The value of the document ID assigned to this item." ma:internalName="_dlc_DocId" ma:readOnly="true">
      <xsd:simpleType>
        <xsd:restriction base="dms:Text"/>
      </xsd:simpleType>
    </xsd:element>
    <xsd:element name="_dlc_DocIdPersistId" ma:index="41" nillable="true" ma:displayName="Persist ID" ma:description="Keep ID on add." ma:hidden="true" ma:internalName="_dlc_DocIdPersistId" ma:readOnly="true">
      <xsd:simpleType>
        <xsd:restriction base="dms:Boolean"/>
      </xsd:simpleType>
    </xsd:element>
    <xsd:element name="TaxCatchAll" ma:index="50" nillable="true" ma:displayName="Taxonomy Catch All Column" ma:description="" ma:hidden="true" ma:list="{085c556c-9e13-4597-a5a1-8b9b761bd839}" ma:internalName="TaxCatchAll" ma:showField="CatchAllData" ma:web="83281a56-0f3c-4714-872d-19d91297618d">
      <xsd:complexType>
        <xsd:complexContent>
          <xsd:extension base="dms:MultiChoiceLookup">
            <xsd:sequence>
              <xsd:element name="Value" type="dms:Lookup" maxOccurs="unbounded" minOccurs="0" nillable="true"/>
            </xsd:sequence>
          </xsd:extension>
        </xsd:complexContent>
      </xsd:complexType>
    </xsd:element>
    <xsd:element name="TaxCatchAllLabel" ma:index="51" nillable="true" ma:displayName="Taxonomy Catch All Column1" ma:description="" ma:hidden="true" ma:list="{085c556c-9e13-4597-a5a1-8b9b761bd839}" ma:internalName="TaxCatchAllLabel" ma:readOnly="true" ma:showField="CatchAllDataLabel" ma:web="83281a56-0f3c-4714-872d-19d91297618d">
      <xsd:complexType>
        <xsd:complexContent>
          <xsd:extension base="dms:MultiChoiceLookup">
            <xsd:sequence>
              <xsd:element name="Value" type="dms:Lookup" maxOccurs="unbounded" minOccurs="0" nillable="true"/>
            </xsd:sequence>
          </xsd:extension>
        </xsd:complexContent>
      </xsd:complexType>
    </xsd:element>
    <xsd:element name="SharedWithUsers" ma:index="5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52"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cfb05-4236-4a57-9652-261dee65c13f" elementFormDefault="qualified">
    <xsd:import namespace="http://schemas.microsoft.com/office/2006/documentManagement/types"/>
    <xsd:import namespace="http://schemas.microsoft.com/office/infopath/2007/PartnerControls"/>
    <xsd:element name="MediaServiceMetadata" ma:index="53" nillable="true" ma:displayName="MediaServiceMetadata" ma:description="" ma:hidden="true" ma:internalName="MediaServiceMetadata" ma:readOnly="true">
      <xsd:simpleType>
        <xsd:restriction base="dms:Note"/>
      </xsd:simpleType>
    </xsd:element>
    <xsd:element name="MediaServiceFastMetadata" ma:index="54" nillable="true" ma:displayName="MediaServiceFastMetadata" ma:description="" ma:hidden="true" ma:internalName="MediaServiceFastMetadata" ma:readOnly="true">
      <xsd:simpleType>
        <xsd:restriction base="dms:Note"/>
      </xsd:simpleType>
    </xsd:element>
    <xsd:element name="MediaServiceDateTaken" ma:index="55" nillable="true" ma:displayName="MediaServiceDateTaken" ma:description="" ma:hidden="true" ma:internalName="MediaServiceDateTaken" ma:readOnly="true">
      <xsd:simpleType>
        <xsd:restriction base="dms:Text"/>
      </xsd:simpleType>
    </xsd:element>
    <xsd:element name="MediaServiceAutoTags" ma:index="58" nillable="true" ma:displayName="MediaServiceAutoTags" ma:description="" ma:internalName="MediaServiceAutoTags" ma:readOnly="true">
      <xsd:simpleType>
        <xsd:restriction base="dms:Text"/>
      </xsd:simpleType>
    </xsd:element>
    <xsd:element name="MediaServiceLocation" ma:index="59"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hor"/>
        <xsd:element ref="dcterms:created" minOccurs="0" maxOccurs="1"/>
        <xsd:element ref="dc:identifier" minOccurs="0" maxOccurs="1"/>
        <xsd:element name="contentType" minOccurs="0" maxOccurs="1" type="xsd:string" ma:index="4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FC29B5-290D-466E-A44C-272476BAEE28}">
  <ds:schemaRefs>
    <ds:schemaRef ds:uri="http://schemas.microsoft.com/sharepoint/events"/>
  </ds:schemaRefs>
</ds:datastoreItem>
</file>

<file path=customXml/itemProps2.xml><?xml version="1.0" encoding="utf-8"?>
<ds:datastoreItem xmlns:ds="http://schemas.openxmlformats.org/officeDocument/2006/customXml" ds:itemID="{B5482B1D-2FAF-49FC-989B-091D6EF15258}">
  <ds:schemaRefs>
    <ds:schemaRef ds:uri="http://purl.org/dc/dcmitype/"/>
    <ds:schemaRef ds:uri="http://purl.org/dc/elements/1.1/"/>
    <ds:schemaRef ds:uri="http://purl.org/dc/terms/"/>
    <ds:schemaRef ds:uri="83281a56-0f3c-4714-872d-19d91297618d"/>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84ccfb05-4236-4a57-9652-261dee65c13f"/>
    <ds:schemaRef ds:uri="http://schemas.microsoft.com/sharepoint/v4"/>
    <ds:schemaRef ds:uri="http://schemas.microsoft.com/sharepoint/v3"/>
    <ds:schemaRef ds:uri="http://www.w3.org/XML/1998/namespace"/>
  </ds:schemaRefs>
</ds:datastoreItem>
</file>

<file path=customXml/itemProps3.xml><?xml version="1.0" encoding="utf-8"?>
<ds:datastoreItem xmlns:ds="http://schemas.openxmlformats.org/officeDocument/2006/customXml" ds:itemID="{D57F7827-7068-45C7-BB9B-A668931872A0}">
  <ds:schemaRefs>
    <ds:schemaRef ds:uri="http://schemas.microsoft.com/sharepoint/v3/contenttype/forms"/>
  </ds:schemaRefs>
</ds:datastoreItem>
</file>

<file path=customXml/itemProps4.xml><?xml version="1.0" encoding="utf-8"?>
<ds:datastoreItem xmlns:ds="http://schemas.openxmlformats.org/officeDocument/2006/customXml" ds:itemID="{629DD910-7848-4C85-9F2F-F2D550C4F43D}">
  <ds:schemaRefs>
    <ds:schemaRef ds:uri="office.server.policy"/>
  </ds:schemaRefs>
</ds:datastoreItem>
</file>

<file path=customXml/itemProps5.xml><?xml version="1.0" encoding="utf-8"?>
<ds:datastoreItem xmlns:ds="http://schemas.openxmlformats.org/officeDocument/2006/customXml" ds:itemID="{0270EB85-EBC3-40B7-9765-E7C239CC5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281a56-0f3c-4714-872d-19d91297618d"/>
    <ds:schemaRef ds:uri="http://schemas.microsoft.com/sharepoint/v4"/>
    <ds:schemaRef ds:uri="84ccfb05-4236-4a57-9652-261dee65c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3899</TotalTime>
  <Words>287</Words>
  <Application>Microsoft Office PowerPoint</Application>
  <PresentationFormat>Widescreen</PresentationFormat>
  <Paragraphs>65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ヒラギノ角ゴ Pro W3</vt:lpstr>
      <vt:lpstr>Wingdings</vt:lpstr>
      <vt:lpstr>Futura Bold</vt:lpstr>
      <vt:lpstr>Futura Medium</vt:lpstr>
      <vt:lpstr>Wingdings-Regular</vt:lpstr>
      <vt:lpstr>Shell layouts with footer</vt:lpstr>
      <vt:lpstr>PowerPoint Presentation</vt:lpstr>
      <vt:lpstr>DEFINITIONS &amp; CAUTIONARY NOTE</vt:lpstr>
      <vt:lpstr>THE ENERGY CHALLENGE – MORE ENERGY, FEWER EMISSIONS</vt:lpstr>
      <vt:lpstr>DIFFERENT SECTORS, DIFFERENT PACES OF DECARBONISATION</vt:lpstr>
      <vt:lpstr>LNG FUEL REMOVES REGULATORY UNCERTAINTY </vt:lpstr>
      <vt:lpstr>POTENTIAL DEMAND UPSIDE FROM TRANSPORT SECTOR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Second title line if required</dc:title>
  <dc:creator>Microsoft Office User</dc:creator>
  <cp:lastModifiedBy>Hill, Steve J SETL-STX</cp:lastModifiedBy>
  <cp:revision>540</cp:revision>
  <dcterms:created xsi:type="dcterms:W3CDTF">2016-08-30T12:50:41Z</dcterms:created>
  <dcterms:modified xsi:type="dcterms:W3CDTF">2017-10-13T01:21:17Z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4</vt:i4>
  </property>
  <property fmtid="{D5CDD505-2E9C-101B-9397-08002B2CF9AE}" pid="4" name="_dlc_policyId">
    <vt:lpwstr/>
  </property>
  <property fmtid="{D5CDD505-2E9C-101B-9397-08002B2CF9AE}" pid="5" name="ContentTypeId">
    <vt:lpwstr>0x0101006F0A470EEB1140E7AA14F4CE8A50B54C0001CB1477F4DD432AA86DD56CC3887AF400ABB71E304957714F8E6EA566694B3119</vt:lpwstr>
  </property>
  <property fmtid="{D5CDD505-2E9C-101B-9397-08002B2CF9AE}" pid="6" name="ItemRetentionFormula">
    <vt:lpwstr/>
  </property>
  <property fmtid="{D5CDD505-2E9C-101B-9397-08002B2CF9AE}" pid="7" name="_dlc_DocIdItemGuid">
    <vt:lpwstr>4cb09c46-0bab-41ec-af86-a9ab7831b26a</vt:lpwstr>
  </property>
  <property fmtid="{D5CDD505-2E9C-101B-9397-08002B2CF9AE}" pid="8" name="Shell SharePoint SAEF BusinessProcess">
    <vt:lpwstr>179;#Downstream - Business|01822909-88b3-4e55-80b6-f88ee8535dd7</vt:lpwstr>
  </property>
  <property fmtid="{D5CDD505-2E9C-101B-9397-08002B2CF9AE}" pid="9" name="Shell SharePoint SAEF SecurityClassification">
    <vt:lpwstr>11;#Confidential|e4bc29b2-6e76-48cc-b090-8b544c0802ae</vt:lpwstr>
  </property>
  <property fmtid="{D5CDD505-2E9C-101B-9397-08002B2CF9AE}" pid="10" name="Shell SharePoint SAEF DocumentType">
    <vt:lpwstr>254;#Document Type|9bf3412b-b308-4785-9b1e-1f109bab92b8</vt:lpwstr>
  </property>
  <property fmtid="{D5CDD505-2E9C-101B-9397-08002B2CF9AE}" pid="11" name="Shell SharePoint SAEF LegalEntity">
    <vt:lpwstr>253;#Shell Downstream Inc.|289962fe-fa36-492d-855b-252635a27183</vt:lpwstr>
  </property>
  <property fmtid="{D5CDD505-2E9C-101B-9397-08002B2CF9AE}" pid="12" name="Shell SharePoint SAEF BusinessUnitRegion">
    <vt:lpwstr>45;#Upstream International|dabf15d9-4f75-4ed1-b8a1-a0c3e2a85888</vt:lpwstr>
  </property>
  <property fmtid="{D5CDD505-2E9C-101B-9397-08002B2CF9AE}" pid="13" name="Shell SharePoint SAEF GlobalFunction">
    <vt:lpwstr>2;#Not Applicable|ddce64fb-3cb8-4cd9-8e3d-0fe554247fd1</vt:lpwstr>
  </property>
  <property fmtid="{D5CDD505-2E9C-101B-9397-08002B2CF9AE}" pid="14" name="Shell SharePoint SAEF WorkgroupID">
    <vt:lpwstr>181;#TS_LNG_B2B_Global - 71802|5122509d-fdb5-466c-b15f-72f10fef8b10</vt:lpwstr>
  </property>
  <property fmtid="{D5CDD505-2E9C-101B-9397-08002B2CF9AE}" pid="15" name="Shell SharePoint SAEF CountryOfJurisdiction">
    <vt:lpwstr>21;#NETHERLANDS|54565ecb-470f-40ea-a584-819150a65a13</vt:lpwstr>
  </property>
  <property fmtid="{D5CDD505-2E9C-101B-9397-08002B2CF9AE}" pid="16" name="Shell SharePoint SAEF ExportControlClassification">
    <vt:lpwstr>8;#Non-US content - Non Controlled|2ac8835e-0587-4096-a6e2-1f68da1e6cb3</vt:lpwstr>
  </property>
  <property fmtid="{D5CDD505-2E9C-101B-9397-08002B2CF9AE}" pid="17" name="Shell SharePoint SAEF DocumentStatus">
    <vt:lpwstr>10;#Draft|1c86f377-7d91-4c95-bd5b-c18c83fe0aa5</vt:lpwstr>
  </property>
  <property fmtid="{D5CDD505-2E9C-101B-9397-08002B2CF9AE}" pid="18" name="Shell SharePoint SAEF Language">
    <vt:lpwstr>5;#English|bd3ad5ee-f0c3-40aa-8cc8-36ef09940af3</vt:lpwstr>
  </property>
  <property fmtid="{D5CDD505-2E9C-101B-9397-08002B2CF9AE}" pid="19" name="Shell SharePoint SAEF Business">
    <vt:lpwstr>55;#Business Function or Other|874d49cd-70ad-414d-a612-40638fadccae</vt:lpwstr>
  </property>
  <property fmtid="{D5CDD505-2E9C-101B-9397-08002B2CF9AE}" pid="20" name="Original_CreatedBy">
    <vt:lpwstr>Bigelow, Kelsey A SOPUS-STX/L/B</vt:lpwstr>
  </property>
  <property fmtid="{D5CDD505-2E9C-101B-9397-08002B2CF9AE}" pid="21" name="Shell SharePoint SAEF EmailFrom">
    <vt:lpwstr/>
  </property>
  <property fmtid="{D5CDD505-2E9C-101B-9397-08002B2CF9AE}" pid="22" name="Shell SharePoint SAEF EmailToAddress">
    <vt:lpwstr/>
  </property>
  <property fmtid="{D5CDD505-2E9C-101B-9397-08002B2CF9AE}" pid="23" name="Shell SharePoint SAEF EmailFromAddress">
    <vt:lpwstr/>
  </property>
  <property fmtid="{D5CDD505-2E9C-101B-9397-08002B2CF9AE}" pid="24" name="DocumentSetDescription">
    <vt:lpwstr/>
  </property>
  <property fmtid="{D5CDD505-2E9C-101B-9397-08002B2CF9AE}" pid="25" name="Shell SharePoint SAEF EmailSubject">
    <vt:lpwstr/>
  </property>
  <property fmtid="{D5CDD505-2E9C-101B-9397-08002B2CF9AE}" pid="26" name="Shell SharePoint SAEF EmailCC">
    <vt:lpwstr/>
  </property>
  <property fmtid="{D5CDD505-2E9C-101B-9397-08002B2CF9AE}" pid="27" name="Shell SharePoint SAEF EmailTo">
    <vt:lpwstr/>
  </property>
  <property fmtid="{D5CDD505-2E9C-101B-9397-08002B2CF9AE}" pid="28" name="Shell SharePoint SAEF EmailCategories">
    <vt:lpwstr/>
  </property>
  <property fmtid="{D5CDD505-2E9C-101B-9397-08002B2CF9AE}" pid="29" name="Original_Owner">
    <vt:lpwstr/>
  </property>
  <property fmtid="{D5CDD505-2E9C-101B-9397-08002B2CF9AE}" pid="30" name="Original_Modified By">
    <vt:lpwstr>Ludding, Maxime PL SDSI-STX/L/B</vt:lpwstr>
  </property>
  <property fmtid="{D5CDD505-2E9C-101B-9397-08002B2CF9AE}" pid="31" name="Shell SharePoint SAEF EmailCcAddress">
    <vt:lpwstr/>
  </property>
  <property fmtid="{D5CDD505-2E9C-101B-9397-08002B2CF9AE}" pid="32" name="URL">
    <vt:lpwstr/>
  </property>
  <property fmtid="{D5CDD505-2E9C-101B-9397-08002B2CF9AE}" pid="33" name="Shell SharePoint SAEF EmailConversation">
    <vt:lpwstr/>
  </property>
  <property fmtid="{D5CDD505-2E9C-101B-9397-08002B2CF9AE}" pid="34" name="Original_ModifiedBy">
    <vt:lpwstr>Bigelow, Kelsey A SOPUS-STX/L/B</vt:lpwstr>
  </property>
</Properties>
</file>